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8" r:id="rId3"/>
    <p:sldId id="289" r:id="rId4"/>
    <p:sldId id="295" r:id="rId5"/>
    <p:sldId id="277" r:id="rId6"/>
    <p:sldId id="297" r:id="rId7"/>
    <p:sldId id="296" r:id="rId8"/>
    <p:sldId id="290" r:id="rId9"/>
    <p:sldId id="275" r:id="rId10"/>
    <p:sldId id="298" r:id="rId11"/>
    <p:sldId id="288" r:id="rId12"/>
    <p:sldId id="280" r:id="rId13"/>
    <p:sldId id="286" r:id="rId14"/>
    <p:sldId id="273" r:id="rId15"/>
    <p:sldId id="287" r:id="rId16"/>
    <p:sldId id="301" r:id="rId17"/>
    <p:sldId id="300" r:id="rId18"/>
    <p:sldId id="299" r:id="rId19"/>
    <p:sldId id="302" r:id="rId20"/>
    <p:sldId id="294" r:id="rId21"/>
    <p:sldId id="304" r:id="rId22"/>
    <p:sldId id="306" r:id="rId23"/>
    <p:sldId id="305" r:id="rId24"/>
    <p:sldId id="307" r:id="rId25"/>
    <p:sldId id="308" r:id="rId26"/>
    <p:sldId id="309" r:id="rId27"/>
    <p:sldId id="303" r:id="rId28"/>
    <p:sldId id="271" r:id="rId29"/>
  </p:sldIdLst>
  <p:sldSz cx="9144000" cy="6858000" type="screen4x3"/>
  <p:notesSz cx="7102475" cy="10233025"/>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31" autoAdjust="0"/>
    <p:restoredTop sz="85236" autoAdjust="0"/>
  </p:normalViewPr>
  <p:slideViewPr>
    <p:cSldViewPr>
      <p:cViewPr varScale="1">
        <p:scale>
          <a:sx n="94" d="100"/>
          <a:sy n="94" d="100"/>
        </p:scale>
        <p:origin x="178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3077739" cy="511651"/>
          </a:xfrm>
          <a:prstGeom prst="rect">
            <a:avLst/>
          </a:prstGeom>
        </p:spPr>
        <p:txBody>
          <a:bodyPr vert="horz" lIns="99057" tIns="49528" rIns="99057" bIns="49528" rtlCol="0"/>
          <a:lstStyle>
            <a:lvl1pPr algn="l">
              <a:defRPr sz="1300"/>
            </a:lvl1pPr>
          </a:lstStyle>
          <a:p>
            <a:endParaRPr lang="ru-RU"/>
          </a:p>
        </p:txBody>
      </p:sp>
      <p:sp>
        <p:nvSpPr>
          <p:cNvPr id="3" name="Дата 2"/>
          <p:cNvSpPr>
            <a:spLocks noGrp="1"/>
          </p:cNvSpPr>
          <p:nvPr>
            <p:ph type="dt" idx="1"/>
          </p:nvPr>
        </p:nvSpPr>
        <p:spPr>
          <a:xfrm>
            <a:off x="4023092" y="0"/>
            <a:ext cx="3077739" cy="511651"/>
          </a:xfrm>
          <a:prstGeom prst="rect">
            <a:avLst/>
          </a:prstGeom>
        </p:spPr>
        <p:txBody>
          <a:bodyPr vert="horz" lIns="99057" tIns="49528" rIns="99057" bIns="49528" rtlCol="0"/>
          <a:lstStyle>
            <a:lvl1pPr algn="r">
              <a:defRPr sz="1300"/>
            </a:lvl1pPr>
          </a:lstStyle>
          <a:p>
            <a:fld id="{19C2B292-8B81-4805-824B-A626DFEACDC1}" type="datetimeFigureOut">
              <a:rPr lang="ru-RU" smtClean="0"/>
              <a:pPr/>
              <a:t>20.03.2019</a:t>
            </a:fld>
            <a:endParaRPr lang="ru-RU"/>
          </a:p>
        </p:txBody>
      </p:sp>
      <p:sp>
        <p:nvSpPr>
          <p:cNvPr id="4" name="Образ слайда 3"/>
          <p:cNvSpPr>
            <a:spLocks noGrp="1" noRot="1" noChangeAspect="1"/>
          </p:cNvSpPr>
          <p:nvPr>
            <p:ph type="sldImg" idx="2"/>
          </p:nvPr>
        </p:nvSpPr>
        <p:spPr>
          <a:xfrm>
            <a:off x="992188" y="766763"/>
            <a:ext cx="5118100" cy="3838575"/>
          </a:xfrm>
          <a:prstGeom prst="rect">
            <a:avLst/>
          </a:prstGeom>
          <a:noFill/>
          <a:ln w="12700">
            <a:solidFill>
              <a:prstClr val="black"/>
            </a:solidFill>
          </a:ln>
        </p:spPr>
        <p:txBody>
          <a:bodyPr vert="horz" lIns="99057" tIns="49528" rIns="99057" bIns="49528" rtlCol="0" anchor="ctr"/>
          <a:lstStyle/>
          <a:p>
            <a:endParaRPr lang="ru-RU"/>
          </a:p>
        </p:txBody>
      </p:sp>
      <p:sp>
        <p:nvSpPr>
          <p:cNvPr id="5" name="Заметки 4"/>
          <p:cNvSpPr>
            <a:spLocks noGrp="1"/>
          </p:cNvSpPr>
          <p:nvPr>
            <p:ph type="body" sz="quarter" idx="3"/>
          </p:nvPr>
        </p:nvSpPr>
        <p:spPr>
          <a:xfrm>
            <a:off x="710248" y="4860687"/>
            <a:ext cx="5681980" cy="4604861"/>
          </a:xfrm>
          <a:prstGeom prst="rect">
            <a:avLst/>
          </a:prstGeom>
        </p:spPr>
        <p:txBody>
          <a:bodyPr vert="horz" lIns="99057" tIns="49528" rIns="99057" bIns="49528"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9719598"/>
            <a:ext cx="3077739" cy="511651"/>
          </a:xfrm>
          <a:prstGeom prst="rect">
            <a:avLst/>
          </a:prstGeom>
        </p:spPr>
        <p:txBody>
          <a:bodyPr vert="horz" lIns="99057" tIns="49528" rIns="99057" bIns="49528" rtlCol="0" anchor="b"/>
          <a:lstStyle>
            <a:lvl1pPr algn="l">
              <a:defRPr sz="1300"/>
            </a:lvl1pPr>
          </a:lstStyle>
          <a:p>
            <a:endParaRPr lang="ru-RU"/>
          </a:p>
        </p:txBody>
      </p:sp>
      <p:sp>
        <p:nvSpPr>
          <p:cNvPr id="7" name="Номер слайда 6"/>
          <p:cNvSpPr>
            <a:spLocks noGrp="1"/>
          </p:cNvSpPr>
          <p:nvPr>
            <p:ph type="sldNum" sz="quarter" idx="5"/>
          </p:nvPr>
        </p:nvSpPr>
        <p:spPr>
          <a:xfrm>
            <a:off x="4023092" y="9719598"/>
            <a:ext cx="3077739" cy="511651"/>
          </a:xfrm>
          <a:prstGeom prst="rect">
            <a:avLst/>
          </a:prstGeom>
        </p:spPr>
        <p:txBody>
          <a:bodyPr vert="horz" lIns="99057" tIns="49528" rIns="99057" bIns="49528" rtlCol="0" anchor="b"/>
          <a:lstStyle>
            <a:lvl1pPr algn="r">
              <a:defRPr sz="1300"/>
            </a:lvl1pPr>
          </a:lstStyle>
          <a:p>
            <a:fld id="{24B58ECB-3F64-4255-A29F-F9D276F5A9BC}" type="slidenum">
              <a:rPr lang="ru-RU" smtClean="0"/>
              <a:pPr/>
              <a:t>‹#›</a:t>
            </a:fld>
            <a:endParaRPr lang="ru-RU"/>
          </a:p>
        </p:txBody>
      </p:sp>
    </p:spTree>
    <p:extLst>
      <p:ext uri="{BB962C8B-B14F-4D97-AF65-F5344CB8AC3E}">
        <p14:creationId xmlns:p14="http://schemas.microsoft.com/office/powerpoint/2010/main" val="9383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Dear colleagues, our group from the centre for fundamental and applied research working on materials at exteme states. We perform MD and SPH simulations for shock waves, high strain rate phenomena, fracture and spall and many others. </a:t>
            </a:r>
            <a:r>
              <a:rPr lang="ru-RU"/>
              <a:t>This presentation is devoted to SPH-simulations of failure and phase transition of defferent</a:t>
            </a:r>
            <a:r>
              <a:rPr lang="ru-RU" baseline="0"/>
              <a:t> ceramics under strong shock loading. </a:t>
            </a:r>
            <a:r>
              <a:rPr lang="en-US"/>
              <a:t>So, during the presentation I'll demonstrate our findings.</a:t>
            </a:r>
            <a:endParaRPr lang="ru-RU"/>
          </a:p>
        </p:txBody>
      </p:sp>
      <p:sp>
        <p:nvSpPr>
          <p:cNvPr id="4" name="Номер слайда 3"/>
          <p:cNvSpPr>
            <a:spLocks noGrp="1"/>
          </p:cNvSpPr>
          <p:nvPr>
            <p:ph type="sldNum" sz="quarter" idx="10"/>
          </p:nvPr>
        </p:nvSpPr>
        <p:spPr/>
        <p:txBody>
          <a:bodyPr/>
          <a:lstStyle/>
          <a:p>
            <a:fld id="{24B58ECB-3F64-4255-A29F-F9D276F5A9BC}" type="slidenum">
              <a:rPr lang="ru-RU" smtClean="0"/>
              <a:pPr/>
              <a:t>1</a:t>
            </a:fld>
            <a:endParaRPr lang="ru-RU"/>
          </a:p>
        </p:txBody>
      </p:sp>
    </p:spTree>
    <p:extLst>
      <p:ext uri="{BB962C8B-B14F-4D97-AF65-F5344CB8AC3E}">
        <p14:creationId xmlns:p14="http://schemas.microsoft.com/office/powerpoint/2010/main" val="1474677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24B58ECB-3F64-4255-A29F-F9D276F5A9BC}" type="slidenum">
              <a:rPr lang="ru-RU" smtClean="0"/>
              <a:pPr/>
              <a:t>15</a:t>
            </a:fld>
            <a:endParaRPr lang="ru-RU"/>
          </a:p>
        </p:txBody>
      </p:sp>
    </p:spTree>
    <p:extLst>
      <p:ext uri="{BB962C8B-B14F-4D97-AF65-F5344CB8AC3E}">
        <p14:creationId xmlns:p14="http://schemas.microsoft.com/office/powerpoint/2010/main" val="1926873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24B58ECB-3F64-4255-A29F-F9D276F5A9BC}" type="slidenum">
              <a:rPr lang="ru-RU" smtClean="0"/>
              <a:pPr/>
              <a:t>28</a:t>
            </a:fld>
            <a:endParaRPr 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First of all, I would briefly discuss main questions which are covered in my presentation. </a:t>
            </a:r>
            <a:r>
              <a:rPr lang="ru-RU"/>
              <a:t>1) </a:t>
            </a:r>
            <a:r>
              <a:rPr lang="en-US"/>
              <a:t>The model which we develop here is tested on plate impact experiments for which a large amount of data exists. </a:t>
            </a:r>
            <a:r>
              <a:rPr lang="ru-RU"/>
              <a:t>2) To simulate this experiments where failure of ceramics occurs, we</a:t>
            </a:r>
            <a:r>
              <a:rPr lang="ru-RU" baseline="0"/>
              <a:t> used well-known Johnson and Holmquist model. </a:t>
            </a:r>
            <a:r>
              <a:rPr lang="en-US"/>
              <a:t>We also introduce some improvements to the failure model for its better consistency. </a:t>
            </a:r>
            <a:r>
              <a:rPr lang="ru-RU"/>
              <a:t>The second part of my presenation is about this improvements.</a:t>
            </a:r>
            <a:r>
              <a:rPr lang="ru-RU" baseline="0"/>
              <a:t> 3) </a:t>
            </a:r>
            <a:r>
              <a:rPr lang="en-US"/>
              <a:t>Finally, we will take a look at a </a:t>
            </a:r>
            <a:r>
              <a:rPr lang="ru-RU"/>
              <a:t>validation results for</a:t>
            </a:r>
            <a:r>
              <a:rPr lang="ru-RU" baseline="0"/>
              <a:t> </a:t>
            </a:r>
            <a:r>
              <a:rPr lang="en-US"/>
              <a:t>boron carbide</a:t>
            </a:r>
            <a:r>
              <a:rPr lang="ru-RU"/>
              <a:t>, aluminum nitride and silicon carbide.</a:t>
            </a:r>
          </a:p>
        </p:txBody>
      </p:sp>
      <p:sp>
        <p:nvSpPr>
          <p:cNvPr id="4" name="Номер слайда 3"/>
          <p:cNvSpPr>
            <a:spLocks noGrp="1"/>
          </p:cNvSpPr>
          <p:nvPr>
            <p:ph type="sldNum" sz="quarter" idx="10"/>
          </p:nvPr>
        </p:nvSpPr>
        <p:spPr/>
        <p:txBody>
          <a:bodyPr/>
          <a:lstStyle/>
          <a:p>
            <a:fld id="{24B58ECB-3F64-4255-A29F-F9D276F5A9BC}" type="slidenum">
              <a:rPr lang="ru-RU" smtClean="0"/>
              <a:pPr/>
              <a:t>2</a:t>
            </a:fld>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Let's begin with the experiment setup. Usually, samples are represented by round plates with a diameter much bigger than thickness what is necessary for one dimensional wave propagation. Back of the target is covered with lithium fluori</a:t>
            </a:r>
            <a:r>
              <a:rPr lang="ru-RU"/>
              <a:t>d</a:t>
            </a:r>
            <a:r>
              <a:rPr lang="en-US"/>
              <a:t>e window through which VISAR measurements are performed. In our SPH simulation we use thicknesses for samples along x-axis exactly ones as for experiments, but for y and z axes it is not necessary if we apply periodic boundary conditions with quite small number of particles. Along x-axis we obtain a spatial resolution up to several thousands of particles.</a:t>
            </a:r>
          </a:p>
          <a:p>
            <a:endParaRPr lang="ru-RU" dirty="0"/>
          </a:p>
        </p:txBody>
      </p:sp>
      <p:sp>
        <p:nvSpPr>
          <p:cNvPr id="4" name="Номер слайда 3"/>
          <p:cNvSpPr>
            <a:spLocks noGrp="1"/>
          </p:cNvSpPr>
          <p:nvPr>
            <p:ph type="sldNum" sz="quarter" idx="10"/>
          </p:nvPr>
        </p:nvSpPr>
        <p:spPr/>
        <p:txBody>
          <a:bodyPr/>
          <a:lstStyle/>
          <a:p>
            <a:fld id="{24B58ECB-3F64-4255-A29F-F9D276F5A9BC}" type="slidenum">
              <a:rPr lang="ru-RU" smtClean="0"/>
              <a:pPr/>
              <a:t>5</a:t>
            </a:fld>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As for the failure model, we, of course, based our approach on Johnson and Holmquist consideration. The idea is that material initially has intact strength until which it can be loaded elastically. As the stress reaches intact strength the failure process is initiated in material what gradually reduces its strength to the failed one. For the damage accumulation the authors of the original works use plastic strain increment normalized to some limiting function which corresponds totally failed material. Thus, at each step of the failure process simulation the plastic part of the real stress is reduced by normalization and transformed to damage while elastic remains.</a:t>
            </a:r>
          </a:p>
        </p:txBody>
      </p:sp>
      <p:sp>
        <p:nvSpPr>
          <p:cNvPr id="4" name="Номер слайда 3"/>
          <p:cNvSpPr>
            <a:spLocks noGrp="1"/>
          </p:cNvSpPr>
          <p:nvPr>
            <p:ph type="sldNum" sz="quarter" idx="10"/>
          </p:nvPr>
        </p:nvSpPr>
        <p:spPr/>
        <p:txBody>
          <a:bodyPr/>
          <a:lstStyle/>
          <a:p>
            <a:fld id="{24B58ECB-3F64-4255-A29F-F9D276F5A9BC}" type="slidenum">
              <a:rPr lang="ru-RU" smtClean="0"/>
              <a:pPr/>
              <a:t>9</a:t>
            </a:fld>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As for the failure model, we, of course, based our approach on Johnson and Holmquist consideration. The idea is that material initially has intact strength until which it can be loaded elastically. As the stress reaches intact strength the failure process is initiated in material what gradually reduces its strength to the failed one. For the damage accumulation the authors of the original works use plastic strain increment normalized to some limiting function which corresponds totally failed material. Thus, at each step of the failure process simulation the plastic part of the real stress is reduced by normalization and transformed to damage while elastic remains.</a:t>
            </a:r>
          </a:p>
        </p:txBody>
      </p:sp>
      <p:sp>
        <p:nvSpPr>
          <p:cNvPr id="4" name="Номер слайда 3"/>
          <p:cNvSpPr>
            <a:spLocks noGrp="1"/>
          </p:cNvSpPr>
          <p:nvPr>
            <p:ph type="sldNum" sz="quarter" idx="10"/>
          </p:nvPr>
        </p:nvSpPr>
        <p:spPr/>
        <p:txBody>
          <a:bodyPr/>
          <a:lstStyle/>
          <a:p>
            <a:fld id="{24B58ECB-3F64-4255-A29F-F9D276F5A9BC}" type="slidenum">
              <a:rPr lang="ru-RU" smtClean="0"/>
              <a:pPr/>
              <a:t>10</a:t>
            </a:fld>
            <a:endParaRPr lang="ru-RU"/>
          </a:p>
        </p:txBody>
      </p:sp>
    </p:spTree>
    <p:extLst>
      <p:ext uri="{BB962C8B-B14F-4D97-AF65-F5344CB8AC3E}">
        <p14:creationId xmlns:p14="http://schemas.microsoft.com/office/powerpoint/2010/main" val="458385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24B58ECB-3F64-4255-A29F-F9D276F5A9BC}" type="slidenum">
              <a:rPr lang="ru-RU" smtClean="0"/>
              <a:pPr/>
              <a:t>11</a:t>
            </a:fld>
            <a:endParaRPr lang="ru-R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342900" indent="-342900">
              <a:buFont typeface="Arial" pitchFamily="34" charset="0"/>
              <a:buChar char="•"/>
            </a:pPr>
            <a:r>
              <a:rPr lang="en-US" dirty="0"/>
              <a:t>Simulation with L</a:t>
            </a:r>
            <a:r>
              <a:rPr lang="en-US" baseline="-25000" dirty="0"/>
              <a:t>y</a:t>
            </a:r>
            <a:r>
              <a:rPr lang="en-US" dirty="0"/>
              <a:t> × </a:t>
            </a:r>
            <a:r>
              <a:rPr lang="en-US" dirty="0" err="1"/>
              <a:t>L</a:t>
            </a:r>
            <a:r>
              <a:rPr lang="en-US" baseline="-25000" dirty="0" err="1"/>
              <a:t>z</a:t>
            </a:r>
            <a:r>
              <a:rPr lang="en-US" dirty="0"/>
              <a:t> = 3.2 × 0.1 mm</a:t>
            </a:r>
            <a:r>
              <a:rPr lang="en-US" baseline="30000" dirty="0"/>
              <a:t>2</a:t>
            </a:r>
            <a:r>
              <a:rPr lang="en-US" dirty="0"/>
              <a:t> boron carbide samples in BC5 test**</a:t>
            </a:r>
          </a:p>
          <a:p>
            <a:pPr marL="342900" indent="-342900">
              <a:buFont typeface="Arial" pitchFamily="34" charset="0"/>
              <a:buChar char="•"/>
            </a:pPr>
            <a:r>
              <a:rPr lang="en-US" dirty="0"/>
              <a:t>40 million particles involved in</a:t>
            </a:r>
            <a:r>
              <a:rPr lang="ru-RU" dirty="0"/>
              <a:t> </a:t>
            </a:r>
            <a:r>
              <a:rPr lang="en-US" dirty="0"/>
              <a:t>the simulation</a:t>
            </a:r>
          </a:p>
          <a:p>
            <a:pPr marL="342900" indent="-342900">
              <a:buFont typeface="Arial" pitchFamily="34" charset="0"/>
              <a:buChar char="•"/>
            </a:pPr>
            <a:r>
              <a:rPr lang="en-US" dirty="0"/>
              <a:t>B4C/</a:t>
            </a:r>
            <a:r>
              <a:rPr lang="en-US" dirty="0" err="1"/>
              <a:t>LiF</a:t>
            </a:r>
            <a:r>
              <a:rPr lang="en-US" dirty="0"/>
              <a:t> interface velocity is tracked during simulation to obtain VISAR-like profiles</a:t>
            </a:r>
          </a:p>
          <a:p>
            <a:pPr marL="342900" indent="-342900">
              <a:buFont typeface="Arial" pitchFamily="34" charset="0"/>
              <a:buChar char="•"/>
            </a:pPr>
            <a:r>
              <a:rPr lang="en-US" dirty="0"/>
              <a:t>The wave profiles obtained in various interface points are different</a:t>
            </a:r>
          </a:p>
          <a:p>
            <a:pPr marL="342900" indent="-342900">
              <a:buFont typeface="Arial" pitchFamily="34" charset="0"/>
              <a:buChar char="•"/>
            </a:pPr>
            <a:r>
              <a:rPr lang="en-US" dirty="0"/>
              <a:t>Complex structure of damaged ceramics is represented by two families of failure bands with the angle of 45° to shock front</a:t>
            </a:r>
          </a:p>
          <a:p>
            <a:endParaRPr lang="ru-RU" dirty="0"/>
          </a:p>
        </p:txBody>
      </p:sp>
      <p:sp>
        <p:nvSpPr>
          <p:cNvPr id="4" name="Номер слайда 3"/>
          <p:cNvSpPr>
            <a:spLocks noGrp="1"/>
          </p:cNvSpPr>
          <p:nvPr>
            <p:ph type="sldNum" sz="quarter" idx="10"/>
          </p:nvPr>
        </p:nvSpPr>
        <p:spPr/>
        <p:txBody>
          <a:bodyPr/>
          <a:lstStyle/>
          <a:p>
            <a:fld id="{24B58ECB-3F64-4255-A29F-F9D276F5A9BC}" type="slidenum">
              <a:rPr lang="ru-RU" smtClean="0"/>
              <a:pPr/>
              <a:t>12</a:t>
            </a:fld>
            <a:endParaRPr lang="ru-R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24B58ECB-3F64-4255-A29F-F9D276F5A9BC}" type="slidenum">
              <a:rPr lang="ru-RU" smtClean="0"/>
              <a:pPr/>
              <a:t>13</a:t>
            </a:fld>
            <a:endParaRPr lang="ru-RU"/>
          </a:p>
        </p:txBody>
      </p:sp>
    </p:spTree>
    <p:extLst>
      <p:ext uri="{BB962C8B-B14F-4D97-AF65-F5344CB8AC3E}">
        <p14:creationId xmlns:p14="http://schemas.microsoft.com/office/powerpoint/2010/main" val="3008140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24B58ECB-3F64-4255-A29F-F9D276F5A9BC}" type="slidenum">
              <a:rPr lang="ru-RU" smtClean="0"/>
              <a:pPr/>
              <a:t>14</a:t>
            </a:fld>
            <a:endParaRPr lang="ru-RU"/>
          </a:p>
        </p:txBody>
      </p:sp>
    </p:spTree>
    <p:extLst>
      <p:ext uri="{BB962C8B-B14F-4D97-AF65-F5344CB8AC3E}">
        <p14:creationId xmlns:p14="http://schemas.microsoft.com/office/powerpoint/2010/main" val="3426970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227C3193-6DAE-46DE-A0D4-44CBCE9197A0}" type="datetime1">
              <a:rPr lang="ru-RU" smtClean="0"/>
              <a:pPr/>
              <a:t>20.03.2019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7DCAC94-A3A0-449A-A150-0B00F71F960E}"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0D1E192-A1BD-4F3A-902B-2E400A2DEE3C}" type="datetime1">
              <a:rPr lang="ru-RU" smtClean="0"/>
              <a:pPr/>
              <a:t>20.03.2019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7DCAC94-A3A0-449A-A150-0B00F71F960E}"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DA585699-218F-4CD3-92EE-501C3A0F49DC}" type="datetime1">
              <a:rPr lang="ru-RU" smtClean="0"/>
              <a:pPr/>
              <a:t>20.03.2019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7DCAC94-A3A0-449A-A150-0B00F71F960E}"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C71D93D-181F-4D1C-8464-A614EBB6AAAC}" type="datetime1">
              <a:rPr lang="ru-RU" smtClean="0"/>
              <a:pPr/>
              <a:t>20.03.2019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7DCAC94-A3A0-449A-A150-0B00F71F960E}"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AA3C5D80-97E3-41C0-935C-0ACF8E55A37B}" type="datetime1">
              <a:rPr lang="ru-RU" smtClean="0"/>
              <a:pPr/>
              <a:t>20.03.2019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7DCAC94-A3A0-449A-A150-0B00F71F960E}"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B8547BA2-8787-4144-A083-18A7EE499DBA}" type="datetime1">
              <a:rPr lang="ru-RU" smtClean="0"/>
              <a:pPr/>
              <a:t>20.03.2019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7DCAC94-A3A0-449A-A150-0B00F71F960E}"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75A5896B-E906-4B05-8713-C8A058950B82}" type="datetime1">
              <a:rPr lang="ru-RU" smtClean="0"/>
              <a:pPr/>
              <a:t>20.03.2019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7DCAC94-A3A0-449A-A150-0B00F71F960E}"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5C505900-82BE-4699-8769-E6451073FCF1}" type="datetime1">
              <a:rPr lang="ru-RU" smtClean="0"/>
              <a:pPr/>
              <a:t>20.03.2019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7DCAC94-A3A0-449A-A150-0B00F71F960E}"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34171AD-BBD4-4848-8656-2E6A56174499}" type="datetime1">
              <a:rPr lang="ru-RU" smtClean="0"/>
              <a:pPr/>
              <a:t>20.03.2019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7DCAC94-A3A0-449A-A150-0B00F71F960E}"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EDB39060-F31E-449D-A3BD-FB944B58BACF}" type="datetime1">
              <a:rPr lang="ru-RU" smtClean="0"/>
              <a:pPr/>
              <a:t>20.03.2019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7DCAC94-A3A0-449A-A150-0B00F71F960E}"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0FB09044-AC83-48BF-BAA9-5020C4FBCF07}" type="datetime1">
              <a:rPr lang="ru-RU" smtClean="0"/>
              <a:pPr/>
              <a:t>20.03.2019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7DCAC94-A3A0-449A-A150-0B00F71F960E}"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A1F4F7-C077-4B5F-9C83-562162AD4047}" type="datetime1">
              <a:rPr lang="ru-RU" smtClean="0"/>
              <a:pPr/>
              <a:t>20.03.2019</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CAC94-A3A0-449A-A150-0B00F71F960E}"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2.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1.emf"/><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5.emf"/></Relationships>
</file>

<file path=ppt/slides/_rels/slide2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8" name="Picture 7" descr="A picture containing fruit&#10;&#10;Description automatically generated">
            <a:extLst>
              <a:ext uri="{FF2B5EF4-FFF2-40B4-BE49-F238E27FC236}">
                <a16:creationId xmlns:a16="http://schemas.microsoft.com/office/drawing/2014/main" id="{E8FCE6D0-8C0C-B948-B3C8-83E66203EF0E}"/>
              </a:ext>
            </a:extLst>
          </p:cNvPr>
          <p:cNvPicPr>
            <a:picLocks noChangeAspect="1"/>
          </p:cNvPicPr>
          <p:nvPr/>
        </p:nvPicPr>
        <p:blipFill rotWithShape="1">
          <a:blip r:embed="rId4">
            <a:extLst>
              <a:ext uri="{28A0092B-C50C-407E-A947-70E740481C1C}">
                <a14:useLocalDpi xmlns:a14="http://schemas.microsoft.com/office/drawing/2010/main" val="0"/>
              </a:ext>
            </a:extLst>
          </a:blip>
          <a:srcRect l="3971" b="9517"/>
          <a:stretch/>
        </p:blipFill>
        <p:spPr>
          <a:xfrm>
            <a:off x="202850" y="2636912"/>
            <a:ext cx="8706505" cy="2036366"/>
          </a:xfrm>
          <a:prstGeom prst="rect">
            <a:avLst/>
          </a:prstGeom>
        </p:spPr>
      </p:pic>
      <p:sp>
        <p:nvSpPr>
          <p:cNvPr id="2" name="Заголовок 1"/>
          <p:cNvSpPr>
            <a:spLocks noGrp="1"/>
          </p:cNvSpPr>
          <p:nvPr>
            <p:ph type="ctrTitle"/>
          </p:nvPr>
        </p:nvSpPr>
        <p:spPr>
          <a:xfrm>
            <a:off x="-15897" y="1310903"/>
            <a:ext cx="9144000" cy="1470025"/>
          </a:xfrm>
        </p:spPr>
        <p:txBody>
          <a:bodyPr>
            <a:noAutofit/>
          </a:bodyPr>
          <a:lstStyle/>
          <a:p>
            <a:r>
              <a:rPr lang="ru-RU" sz="2900" b="1" dirty="0">
                <a:solidFill>
                  <a:schemeClr val="tx2"/>
                </a:solidFill>
              </a:rPr>
              <a:t>Континуальные модели карбида бора и стали для</a:t>
            </a:r>
            <a:br>
              <a:rPr lang="ru-RU" sz="2900" b="1" dirty="0">
                <a:solidFill>
                  <a:schemeClr val="tx2"/>
                </a:solidFill>
              </a:rPr>
            </a:br>
            <a:r>
              <a:rPr lang="ru-RU" sz="2900" b="1" dirty="0">
                <a:solidFill>
                  <a:schemeClr val="tx2"/>
                </a:solidFill>
              </a:rPr>
              <a:t>моделирования экспериментов по взрывному</a:t>
            </a:r>
            <a:br>
              <a:rPr lang="ru-RU" sz="2900" b="1" dirty="0">
                <a:solidFill>
                  <a:schemeClr val="tx2"/>
                </a:solidFill>
              </a:rPr>
            </a:br>
            <a:r>
              <a:rPr lang="ru-RU" sz="2900" b="1" dirty="0">
                <a:solidFill>
                  <a:schemeClr val="tx2"/>
                </a:solidFill>
              </a:rPr>
              <a:t>обжатию сферических оболочек</a:t>
            </a:r>
            <a:endParaRPr lang="en-US" sz="2900" b="1" dirty="0">
              <a:solidFill>
                <a:schemeClr val="tx2"/>
              </a:solidFill>
            </a:endParaRPr>
          </a:p>
        </p:txBody>
      </p:sp>
      <p:sp>
        <p:nvSpPr>
          <p:cNvPr id="3" name="Подзаголовок 2"/>
          <p:cNvSpPr>
            <a:spLocks noGrp="1"/>
          </p:cNvSpPr>
          <p:nvPr>
            <p:ph type="subTitle" idx="1"/>
          </p:nvPr>
        </p:nvSpPr>
        <p:spPr>
          <a:xfrm>
            <a:off x="107504" y="4797152"/>
            <a:ext cx="4608512" cy="1152128"/>
          </a:xfrm>
        </p:spPr>
        <p:txBody>
          <a:bodyPr>
            <a:normAutofit/>
          </a:bodyPr>
          <a:lstStyle/>
          <a:p>
            <a:r>
              <a:rPr lang="en-US" sz="2300" u="sng" dirty="0">
                <a:solidFill>
                  <a:schemeClr val="tx1"/>
                </a:solidFill>
              </a:rPr>
              <a:t>С. А. </a:t>
            </a:r>
            <a:r>
              <a:rPr lang="en-US" sz="2300" u="sng" dirty="0" err="1">
                <a:solidFill>
                  <a:schemeClr val="tx1"/>
                </a:solidFill>
              </a:rPr>
              <a:t>Дьячков</a:t>
            </a:r>
            <a:r>
              <a:rPr lang="ru-RU" sz="2300" dirty="0">
                <a:solidFill>
                  <a:schemeClr val="tx1"/>
                </a:solidFill>
              </a:rPr>
              <a:t>, </a:t>
            </a:r>
            <a:r>
              <a:rPr lang="en-US" sz="2300" dirty="0">
                <a:solidFill>
                  <a:schemeClr val="tx1"/>
                </a:solidFill>
              </a:rPr>
              <a:t>С. </a:t>
            </a:r>
            <a:r>
              <a:rPr lang="az-Cyrl-AZ" sz="2300" dirty="0">
                <a:solidFill>
                  <a:schemeClr val="tx1"/>
                </a:solidFill>
              </a:rPr>
              <a:t>Ю</a:t>
            </a:r>
            <a:r>
              <a:rPr lang="en-US" sz="2300" dirty="0">
                <a:solidFill>
                  <a:schemeClr val="tx1"/>
                </a:solidFill>
              </a:rPr>
              <a:t>. </a:t>
            </a:r>
            <a:r>
              <a:rPr lang="az-Cyrl-AZ" sz="2300" dirty="0">
                <a:solidFill>
                  <a:schemeClr val="tx1"/>
                </a:solidFill>
              </a:rPr>
              <a:t>Г</a:t>
            </a:r>
            <a:r>
              <a:rPr lang="en-US" sz="2300" dirty="0">
                <a:solidFill>
                  <a:schemeClr val="tx1"/>
                </a:solidFill>
              </a:rPr>
              <a:t>р</a:t>
            </a:r>
            <a:r>
              <a:rPr lang="az-Cyrl-AZ" sz="2300" dirty="0">
                <a:solidFill>
                  <a:schemeClr val="tx1"/>
                </a:solidFill>
              </a:rPr>
              <a:t>и</a:t>
            </a:r>
            <a:r>
              <a:rPr lang="en-US" sz="2300" dirty="0">
                <a:solidFill>
                  <a:schemeClr val="tx1"/>
                </a:solidFill>
              </a:rPr>
              <a:t>г</a:t>
            </a:r>
            <a:r>
              <a:rPr lang="az-Cyrl-AZ" sz="2300" dirty="0">
                <a:solidFill>
                  <a:schemeClr val="tx1"/>
                </a:solidFill>
              </a:rPr>
              <a:t>о</a:t>
            </a:r>
            <a:r>
              <a:rPr lang="en-US" sz="2300" dirty="0">
                <a:solidFill>
                  <a:schemeClr val="tx1"/>
                </a:solidFill>
              </a:rPr>
              <a:t>р</a:t>
            </a:r>
            <a:r>
              <a:rPr lang="az-Cyrl-AZ" sz="2300" dirty="0">
                <a:solidFill>
                  <a:schemeClr val="tx1"/>
                </a:solidFill>
              </a:rPr>
              <a:t>ь</a:t>
            </a:r>
            <a:r>
              <a:rPr lang="en-US" sz="2300" dirty="0">
                <a:solidFill>
                  <a:schemeClr val="tx1"/>
                </a:solidFill>
              </a:rPr>
              <a:t>е</a:t>
            </a:r>
            <a:r>
              <a:rPr lang="az-Cyrl-AZ" sz="2300" dirty="0">
                <a:solidFill>
                  <a:schemeClr val="tx1"/>
                </a:solidFill>
              </a:rPr>
              <a:t>в</a:t>
            </a:r>
            <a:r>
              <a:rPr lang="ru-RU" sz="2300" dirty="0">
                <a:solidFill>
                  <a:schemeClr val="tx1"/>
                </a:solidFill>
              </a:rPr>
              <a:t>, </a:t>
            </a:r>
          </a:p>
          <a:p>
            <a:r>
              <a:rPr lang="en-US" sz="2300" dirty="0">
                <a:solidFill>
                  <a:schemeClr val="tx1"/>
                </a:solidFill>
              </a:rPr>
              <a:t>А. </a:t>
            </a:r>
            <a:r>
              <a:rPr lang="az-Cyrl-AZ" sz="2300" dirty="0">
                <a:solidFill>
                  <a:schemeClr val="tx1"/>
                </a:solidFill>
              </a:rPr>
              <a:t>Н</a:t>
            </a:r>
            <a:r>
              <a:rPr lang="en-US" sz="2300" dirty="0">
                <a:solidFill>
                  <a:schemeClr val="tx1"/>
                </a:solidFill>
              </a:rPr>
              <a:t>. </a:t>
            </a:r>
            <a:r>
              <a:rPr lang="az-Cyrl-AZ" sz="2300" dirty="0">
                <a:solidFill>
                  <a:schemeClr val="tx1"/>
                </a:solidFill>
              </a:rPr>
              <a:t>П</a:t>
            </a:r>
            <a:r>
              <a:rPr lang="en-US" sz="2300" dirty="0">
                <a:solidFill>
                  <a:schemeClr val="tx1"/>
                </a:solidFill>
              </a:rPr>
              <a:t>а</a:t>
            </a:r>
            <a:r>
              <a:rPr lang="az-Cyrl-AZ" sz="2300" dirty="0">
                <a:solidFill>
                  <a:schemeClr val="tx1"/>
                </a:solidFill>
              </a:rPr>
              <a:t>р</a:t>
            </a:r>
            <a:r>
              <a:rPr lang="en-US" sz="2300" dirty="0">
                <a:solidFill>
                  <a:schemeClr val="tx1"/>
                </a:solidFill>
              </a:rPr>
              <a:t>ш</a:t>
            </a:r>
            <a:r>
              <a:rPr lang="az-Cyrl-AZ" sz="2300" dirty="0">
                <a:solidFill>
                  <a:schemeClr val="tx1"/>
                </a:solidFill>
              </a:rPr>
              <a:t>и</a:t>
            </a:r>
            <a:r>
              <a:rPr lang="en-US" sz="2300" dirty="0">
                <a:solidFill>
                  <a:schemeClr val="tx1"/>
                </a:solidFill>
              </a:rPr>
              <a:t>к</a:t>
            </a:r>
            <a:r>
              <a:rPr lang="az-Cyrl-AZ" sz="2300" dirty="0">
                <a:solidFill>
                  <a:schemeClr val="tx1"/>
                </a:solidFill>
              </a:rPr>
              <a:t>о</a:t>
            </a:r>
            <a:r>
              <a:rPr lang="en-US" sz="2300" dirty="0">
                <a:solidFill>
                  <a:schemeClr val="tx1"/>
                </a:solidFill>
              </a:rPr>
              <a:t>в</a:t>
            </a:r>
            <a:r>
              <a:rPr lang="ru-RU" sz="2300" dirty="0">
                <a:solidFill>
                  <a:schemeClr val="tx1"/>
                </a:solidFill>
              </a:rPr>
              <a:t>, </a:t>
            </a:r>
            <a:r>
              <a:rPr lang="en-US" sz="2300" dirty="0">
                <a:solidFill>
                  <a:schemeClr val="tx1"/>
                </a:solidFill>
              </a:rPr>
              <a:t>В. </a:t>
            </a:r>
            <a:r>
              <a:rPr lang="az-Cyrl-AZ" sz="2300" dirty="0">
                <a:solidFill>
                  <a:schemeClr val="tx1"/>
                </a:solidFill>
              </a:rPr>
              <a:t>В</a:t>
            </a:r>
            <a:r>
              <a:rPr lang="en-US" sz="2300" dirty="0">
                <a:solidFill>
                  <a:schemeClr val="tx1"/>
                </a:solidFill>
              </a:rPr>
              <a:t>. </a:t>
            </a:r>
            <a:r>
              <a:rPr lang="az-Cyrl-AZ" sz="2300" dirty="0">
                <a:solidFill>
                  <a:schemeClr val="tx1"/>
                </a:solidFill>
              </a:rPr>
              <a:t>Ж</a:t>
            </a:r>
            <a:r>
              <a:rPr lang="en-US" sz="2300" dirty="0">
                <a:solidFill>
                  <a:schemeClr val="tx1"/>
                </a:solidFill>
              </a:rPr>
              <a:t>а</a:t>
            </a:r>
            <a:r>
              <a:rPr lang="az-Cyrl-AZ" sz="2300" dirty="0">
                <a:solidFill>
                  <a:schemeClr val="tx1"/>
                </a:solidFill>
              </a:rPr>
              <a:t>х</a:t>
            </a:r>
            <a:r>
              <a:rPr lang="en-US" sz="2300" dirty="0">
                <a:solidFill>
                  <a:schemeClr val="tx1"/>
                </a:solidFill>
              </a:rPr>
              <a:t>о</a:t>
            </a:r>
            <a:r>
              <a:rPr lang="az-Cyrl-AZ" sz="2300" dirty="0">
                <a:solidFill>
                  <a:schemeClr val="tx1"/>
                </a:solidFill>
              </a:rPr>
              <a:t>в</a:t>
            </a:r>
            <a:r>
              <a:rPr lang="en-US" sz="2300" dirty="0">
                <a:solidFill>
                  <a:schemeClr val="tx1"/>
                </a:solidFill>
              </a:rPr>
              <a:t>с</a:t>
            </a:r>
            <a:r>
              <a:rPr lang="az-Cyrl-AZ" sz="2300" dirty="0">
                <a:solidFill>
                  <a:schemeClr val="tx1"/>
                </a:solidFill>
              </a:rPr>
              <a:t>к</a:t>
            </a:r>
            <a:r>
              <a:rPr lang="en-US" sz="2300" dirty="0">
                <a:solidFill>
                  <a:schemeClr val="tx1"/>
                </a:solidFill>
              </a:rPr>
              <a:t>и</a:t>
            </a:r>
            <a:r>
              <a:rPr lang="az-Cyrl-AZ" sz="2300" dirty="0">
                <a:solidFill>
                  <a:schemeClr val="tx1"/>
                </a:solidFill>
              </a:rPr>
              <a:t>й</a:t>
            </a:r>
            <a:endParaRPr lang="ru-RU" sz="2300" i="1" u="sng" dirty="0">
              <a:solidFill>
                <a:schemeClr val="accent1">
                  <a:lumMod val="50000"/>
                </a:schemeClr>
              </a:solidFill>
            </a:endParaRPr>
          </a:p>
        </p:txBody>
      </p:sp>
      <p:sp>
        <p:nvSpPr>
          <p:cNvPr id="4" name="TextBox 3">
            <a:extLst>
              <a:ext uri="{FF2B5EF4-FFF2-40B4-BE49-F238E27FC236}">
                <a16:creationId xmlns:a16="http://schemas.microsoft.com/office/drawing/2014/main" id="{BE0F44EB-1767-4746-A771-9182F24F6A20}"/>
              </a:ext>
            </a:extLst>
          </p:cNvPr>
          <p:cNvSpPr txBox="1"/>
          <p:nvPr/>
        </p:nvSpPr>
        <p:spPr>
          <a:xfrm>
            <a:off x="107504" y="0"/>
            <a:ext cx="9020599" cy="400110"/>
          </a:xfrm>
          <a:prstGeom prst="rect">
            <a:avLst/>
          </a:prstGeom>
          <a:noFill/>
        </p:spPr>
        <p:txBody>
          <a:bodyPr wrap="square" rtlCol="0">
            <a:spAutoFit/>
          </a:bodyPr>
          <a:lstStyle/>
          <a:p>
            <a:pPr algn="ctr"/>
            <a:r>
              <a:rPr lang="en-US" sz="2000" b="1" dirty="0">
                <a:solidFill>
                  <a:schemeClr val="tx2"/>
                </a:solidFill>
              </a:rPr>
              <a:t>XIV </a:t>
            </a:r>
            <a:r>
              <a:rPr lang="ru-RU" sz="2000" b="1" dirty="0" err="1">
                <a:solidFill>
                  <a:schemeClr val="tx2"/>
                </a:solidFill>
              </a:rPr>
              <a:t>Забабахинские</a:t>
            </a:r>
            <a:r>
              <a:rPr lang="ru-RU" sz="2000" b="1" dirty="0">
                <a:solidFill>
                  <a:schemeClr val="tx2"/>
                </a:solidFill>
              </a:rPr>
              <a:t> научные чтения,</a:t>
            </a:r>
            <a:r>
              <a:rPr lang="en-US" sz="2000" b="1" dirty="0">
                <a:solidFill>
                  <a:schemeClr val="tx2"/>
                </a:solidFill>
              </a:rPr>
              <a:t> </a:t>
            </a:r>
            <a:r>
              <a:rPr lang="ru-RU" sz="2000" b="1" dirty="0">
                <a:solidFill>
                  <a:schemeClr val="tx2"/>
                </a:solidFill>
              </a:rPr>
              <a:t>г. </a:t>
            </a:r>
            <a:r>
              <a:rPr lang="ru-RU" sz="2000" b="1" dirty="0" err="1">
                <a:solidFill>
                  <a:schemeClr val="tx2"/>
                </a:solidFill>
              </a:rPr>
              <a:t>Снежинск</a:t>
            </a:r>
            <a:r>
              <a:rPr lang="ru-RU" sz="2000" b="1" dirty="0">
                <a:solidFill>
                  <a:schemeClr val="tx2"/>
                </a:solidFill>
              </a:rPr>
              <a:t>, 18-22 марта 2019 г.</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4808613" y="1232379"/>
            <a:ext cx="3722592" cy="400110"/>
          </a:xfrm>
          <a:prstGeom prst="rect">
            <a:avLst/>
          </a:prstGeom>
          <a:noFill/>
        </p:spPr>
        <p:txBody>
          <a:bodyPr wrap="square" rtlCol="0">
            <a:spAutoFit/>
          </a:bodyPr>
          <a:lstStyle/>
          <a:p>
            <a:r>
              <a:rPr lang="ru-RU" sz="2000" b="1" dirty="0">
                <a:latin typeface="Calibri" pitchFamily="34" charset="0"/>
                <a:cs typeface="Calibri" pitchFamily="34" charset="0"/>
              </a:rPr>
              <a:t>Предел прочности керамики:</a:t>
            </a:r>
            <a:endParaRPr lang="en-US" sz="2000" b="1" dirty="0">
              <a:latin typeface="Calibri" pitchFamily="34" charset="0"/>
              <a:cs typeface="Calibri" pitchFamily="34" charset="0"/>
            </a:endParaRPr>
          </a:p>
        </p:txBody>
      </p:sp>
      <p:sp>
        <p:nvSpPr>
          <p:cNvPr id="54" name="TextBox 53"/>
          <p:cNvSpPr txBox="1"/>
          <p:nvPr/>
        </p:nvSpPr>
        <p:spPr>
          <a:xfrm>
            <a:off x="4813003" y="2220833"/>
            <a:ext cx="3553734" cy="400110"/>
          </a:xfrm>
          <a:prstGeom prst="rect">
            <a:avLst/>
          </a:prstGeom>
          <a:noFill/>
        </p:spPr>
        <p:txBody>
          <a:bodyPr wrap="square" rtlCol="0">
            <a:spAutoFit/>
          </a:bodyPr>
          <a:lstStyle/>
          <a:p>
            <a:r>
              <a:rPr lang="ru-RU" sz="2000" b="1" dirty="0">
                <a:latin typeface="Calibri" pitchFamily="34" charset="0"/>
                <a:cs typeface="Calibri" pitchFamily="34" charset="0"/>
              </a:rPr>
              <a:t>Накопление повреждений:</a:t>
            </a:r>
          </a:p>
        </p:txBody>
      </p:sp>
      <mc:AlternateContent xmlns:mc="http://schemas.openxmlformats.org/markup-compatibility/2006" xmlns:a14="http://schemas.microsoft.com/office/drawing/2010/main">
        <mc:Choice Requires="a14">
          <p:sp>
            <p:nvSpPr>
              <p:cNvPr id="55" name="TextBox 54"/>
              <p:cNvSpPr txBox="1"/>
              <p:nvPr/>
            </p:nvSpPr>
            <p:spPr>
              <a:xfrm>
                <a:off x="4878504" y="2950738"/>
                <a:ext cx="1437958" cy="7818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a:rPr>
                        <m:t>𝑫</m:t>
                      </m:r>
                      <m:r>
                        <a:rPr lang="en-US" b="1" i="1">
                          <a:latin typeface="Cambria Math"/>
                        </a:rPr>
                        <m:t>=</m:t>
                      </m:r>
                      <m:nary>
                        <m:naryPr>
                          <m:chr m:val="∑"/>
                          <m:subHide m:val="on"/>
                          <m:supHide m:val="on"/>
                          <m:ctrlPr>
                            <a:rPr lang="en-US" b="1" i="1">
                              <a:latin typeface="Cambria Math" panose="02040503050406030204" pitchFamily="18" charset="0"/>
                            </a:rPr>
                          </m:ctrlPr>
                        </m:naryPr>
                        <m:sub/>
                        <m:sup/>
                        <m:e>
                          <m:f>
                            <m:fPr>
                              <m:ctrlPr>
                                <a:rPr lang="en-US" b="1" i="1">
                                  <a:latin typeface="Cambria Math" panose="02040503050406030204" pitchFamily="18" charset="0"/>
                                </a:rPr>
                              </m:ctrlPr>
                            </m:fPr>
                            <m:num>
                              <m:r>
                                <a:rPr lang="en-US" b="1" i="1">
                                  <a:latin typeface="Cambria Math"/>
                                </a:rPr>
                                <m:t>𝚫</m:t>
                              </m:r>
                              <m:sSub>
                                <m:sSubPr>
                                  <m:ctrlPr>
                                    <a:rPr lang="en-US" b="1" i="1">
                                      <a:latin typeface="Cambria Math" panose="02040503050406030204" pitchFamily="18" charset="0"/>
                                    </a:rPr>
                                  </m:ctrlPr>
                                </m:sSubPr>
                                <m:e>
                                  <m:r>
                                    <a:rPr lang="en-US" b="1" i="1">
                                      <a:latin typeface="Cambria Math"/>
                                    </a:rPr>
                                    <m:t>𝜺</m:t>
                                  </m:r>
                                </m:e>
                                <m:sub>
                                  <m:r>
                                    <a:rPr lang="en-US" b="1" i="1">
                                      <a:latin typeface="Cambria Math"/>
                                    </a:rPr>
                                    <m:t>𝒑</m:t>
                                  </m:r>
                                </m:sub>
                              </m:sSub>
                            </m:num>
                            <m:den>
                              <m:sSubSup>
                                <m:sSubSupPr>
                                  <m:ctrlPr>
                                    <a:rPr lang="en-US" b="1" i="1">
                                      <a:latin typeface="Cambria Math" panose="02040503050406030204" pitchFamily="18" charset="0"/>
                                    </a:rPr>
                                  </m:ctrlPr>
                                </m:sSubSupPr>
                                <m:e>
                                  <m:r>
                                    <a:rPr lang="en-US" b="1" i="1">
                                      <a:latin typeface="Cambria Math"/>
                                    </a:rPr>
                                    <m:t>𝜺</m:t>
                                  </m:r>
                                </m:e>
                                <m:sub>
                                  <m:r>
                                    <a:rPr lang="en-US" b="1" i="1">
                                      <a:latin typeface="Cambria Math"/>
                                    </a:rPr>
                                    <m:t>𝒑</m:t>
                                  </m:r>
                                </m:sub>
                                <m:sup>
                                  <m:r>
                                    <a:rPr lang="en-US" b="1" i="1">
                                      <a:latin typeface="Cambria Math"/>
                                    </a:rPr>
                                    <m:t>𝒇</m:t>
                                  </m:r>
                                </m:sup>
                              </m:sSubSup>
                            </m:den>
                          </m:f>
                        </m:e>
                      </m:nary>
                    </m:oMath>
                  </m:oMathPara>
                </a14:m>
                <a:endParaRPr lang="en-US" b="1" dirty="0"/>
              </a:p>
            </p:txBody>
          </p:sp>
        </mc:Choice>
        <mc:Fallback xmlns="">
          <p:sp>
            <p:nvSpPr>
              <p:cNvPr id="55" name="TextBox 54"/>
              <p:cNvSpPr txBox="1">
                <a:spLocks noRot="1" noChangeAspect="1" noMove="1" noResize="1" noEditPoints="1" noAdjustHandles="1" noChangeArrowheads="1" noChangeShapeType="1" noTextEdit="1"/>
              </p:cNvSpPr>
              <p:nvPr/>
            </p:nvSpPr>
            <p:spPr>
              <a:xfrm>
                <a:off x="4878504" y="2950738"/>
                <a:ext cx="1437958" cy="781881"/>
              </a:xfrm>
              <a:prstGeom prst="rect">
                <a:avLst/>
              </a:prstGeom>
              <a:blipFill>
                <a:blip r:embed="rId3"/>
                <a:stretch>
                  <a:fillRect l="-19469" t="-117460" r="-1770" b="-161905"/>
                </a:stretch>
              </a:blipFill>
            </p:spPr>
            <p:txBody>
              <a:bodyPr/>
              <a:lstStyle/>
              <a:p>
                <a:r>
                  <a:rPr lang="ru-RU">
                    <a:noFill/>
                  </a:rPr>
                  <a:t> </a:t>
                </a:r>
              </a:p>
            </p:txBody>
          </p:sp>
        </mc:Fallback>
      </mc:AlternateContent>
      <p:sp>
        <p:nvSpPr>
          <p:cNvPr id="56" name="TextBox 55"/>
          <p:cNvSpPr txBox="1"/>
          <p:nvPr/>
        </p:nvSpPr>
        <p:spPr>
          <a:xfrm>
            <a:off x="6980715" y="3431902"/>
            <a:ext cx="1880529" cy="1077218"/>
          </a:xfrm>
          <a:prstGeom prst="rect">
            <a:avLst/>
          </a:prstGeom>
          <a:noFill/>
        </p:spPr>
        <p:txBody>
          <a:bodyPr wrap="square" rtlCol="0">
            <a:spAutoFit/>
          </a:bodyPr>
          <a:lstStyle/>
          <a:p>
            <a:r>
              <a:rPr lang="ru-RU" sz="1600" dirty="0">
                <a:latin typeface="Calibri" pitchFamily="34" charset="0"/>
                <a:cs typeface="Calibri" pitchFamily="34" charset="0"/>
              </a:rPr>
              <a:t>Пластическая деформация разрушенного</a:t>
            </a:r>
          </a:p>
          <a:p>
            <a:r>
              <a:rPr lang="ru-RU" sz="1600" dirty="0">
                <a:latin typeface="Calibri" pitchFamily="34" charset="0"/>
                <a:cs typeface="Calibri" pitchFamily="34" charset="0"/>
              </a:rPr>
              <a:t>материала</a:t>
            </a:r>
            <a:endParaRPr lang="en-US" sz="1600" dirty="0">
              <a:latin typeface="Calibri" pitchFamily="34" charset="0"/>
              <a:cs typeface="Calibri" pitchFamily="34" charset="0"/>
            </a:endParaRPr>
          </a:p>
        </p:txBody>
      </p:sp>
      <p:cxnSp>
        <p:nvCxnSpPr>
          <p:cNvPr id="57" name="Прямая со стрелкой 56"/>
          <p:cNvCxnSpPr/>
          <p:nvPr/>
        </p:nvCxnSpPr>
        <p:spPr bwMode="auto">
          <a:xfrm flipH="1" flipV="1">
            <a:off x="6268257" y="3518164"/>
            <a:ext cx="698479" cy="96423"/>
          </a:xfrm>
          <a:prstGeom prst="straightConnector1">
            <a:avLst/>
          </a:prstGeom>
          <a:noFill/>
          <a:ln w="28575" cap="flat" cmpd="sng" algn="ctr">
            <a:solidFill>
              <a:schemeClr val="tx1"/>
            </a:solidFill>
            <a:prstDash val="solid"/>
            <a:round/>
            <a:headEnd type="none" w="med" len="med"/>
            <a:tailEnd type="triangle" w="med" len="med"/>
          </a:ln>
          <a:effectLst/>
        </p:spPr>
      </p:cxnSp>
      <p:sp>
        <p:nvSpPr>
          <p:cNvPr id="58" name="TextBox 57"/>
          <p:cNvSpPr txBox="1"/>
          <p:nvPr/>
        </p:nvSpPr>
        <p:spPr>
          <a:xfrm>
            <a:off x="6953611" y="2567806"/>
            <a:ext cx="1836204" cy="830997"/>
          </a:xfrm>
          <a:prstGeom prst="rect">
            <a:avLst/>
          </a:prstGeom>
          <a:noFill/>
        </p:spPr>
        <p:txBody>
          <a:bodyPr wrap="square" rtlCol="0">
            <a:spAutoFit/>
          </a:bodyPr>
          <a:lstStyle/>
          <a:p>
            <a:r>
              <a:rPr lang="ru-RU" sz="1600" dirty="0">
                <a:latin typeface="Calibri" pitchFamily="34" charset="0"/>
                <a:cs typeface="Calibri" pitchFamily="34" charset="0"/>
              </a:rPr>
              <a:t>Приращение пластических деформаций</a:t>
            </a:r>
            <a:endParaRPr lang="en-US" sz="1600" dirty="0">
              <a:latin typeface="Calibri" pitchFamily="34" charset="0"/>
              <a:cs typeface="Calibri" pitchFamily="34" charset="0"/>
            </a:endParaRPr>
          </a:p>
        </p:txBody>
      </p:sp>
      <p:cxnSp>
        <p:nvCxnSpPr>
          <p:cNvPr id="59" name="Прямая со стрелкой 58"/>
          <p:cNvCxnSpPr/>
          <p:nvPr/>
        </p:nvCxnSpPr>
        <p:spPr bwMode="auto">
          <a:xfrm flipH="1">
            <a:off x="6332333" y="3038358"/>
            <a:ext cx="562395" cy="87621"/>
          </a:xfrm>
          <a:prstGeom prst="straightConnector1">
            <a:avLst/>
          </a:prstGeom>
          <a:noFill/>
          <a:ln w="28575" cap="flat" cmpd="sng" algn="ctr">
            <a:solidFill>
              <a:schemeClr val="tx1"/>
            </a:solidFill>
            <a:prstDash val="solid"/>
            <a:round/>
            <a:headEnd type="none" w="med" len="med"/>
            <a:tailEnd type="triangle" w="med" len="med"/>
          </a:ln>
          <a:effectLst/>
        </p:spPr>
      </p:cxnSp>
      <mc:AlternateContent xmlns:mc="http://schemas.openxmlformats.org/markup-compatibility/2006" xmlns:a14="http://schemas.microsoft.com/office/drawing/2010/main">
        <mc:Choice Requires="a14">
          <p:sp>
            <p:nvSpPr>
              <p:cNvPr id="53" name="Прямоугольник 52"/>
              <p:cNvSpPr/>
              <p:nvPr/>
            </p:nvSpPr>
            <p:spPr>
              <a:xfrm>
                <a:off x="4860300" y="1657116"/>
                <a:ext cx="2647969" cy="429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a:solidFill>
                                <a:srgbClr val="7030A0"/>
                              </a:solidFill>
                              <a:latin typeface="Cambria Math" panose="02040503050406030204" pitchFamily="18" charset="0"/>
                              <a:cs typeface="Calibri" pitchFamily="34" charset="0"/>
                            </a:rPr>
                          </m:ctrlPr>
                        </m:sSubPr>
                        <m:e>
                          <m:r>
                            <a:rPr lang="en-US" sz="2000" b="1" i="1">
                              <a:solidFill>
                                <a:srgbClr val="7030A0"/>
                              </a:solidFill>
                              <a:latin typeface="Cambria Math"/>
                              <a:cs typeface="Calibri" pitchFamily="34" charset="0"/>
                            </a:rPr>
                            <m:t>𝝈</m:t>
                          </m:r>
                        </m:e>
                        <m:sub>
                          <m:r>
                            <a:rPr lang="en-US" sz="2000" b="1" i="1">
                              <a:solidFill>
                                <a:srgbClr val="7030A0"/>
                              </a:solidFill>
                              <a:latin typeface="Cambria Math"/>
                              <a:cs typeface="Calibri" pitchFamily="34" charset="0"/>
                            </a:rPr>
                            <m:t>𝒅</m:t>
                          </m:r>
                        </m:sub>
                      </m:sSub>
                      <m:r>
                        <a:rPr lang="en-US" sz="2000" b="1" i="1">
                          <a:latin typeface="Cambria Math"/>
                          <a:cs typeface="Calibri" pitchFamily="34" charset="0"/>
                        </a:rPr>
                        <m:t>=</m:t>
                      </m:r>
                      <m:sSub>
                        <m:sSubPr>
                          <m:ctrlPr>
                            <a:rPr lang="en-US" sz="2000" b="1" i="1">
                              <a:solidFill>
                                <a:schemeClr val="accent1">
                                  <a:lumMod val="50000"/>
                                </a:schemeClr>
                              </a:solidFill>
                              <a:latin typeface="Cambria Math" panose="02040503050406030204" pitchFamily="18" charset="0"/>
                              <a:cs typeface="Calibri" pitchFamily="34" charset="0"/>
                            </a:rPr>
                          </m:ctrlPr>
                        </m:sSubPr>
                        <m:e>
                          <m:r>
                            <a:rPr lang="en-US" sz="2000" b="1" i="1">
                              <a:solidFill>
                                <a:schemeClr val="accent1">
                                  <a:lumMod val="50000"/>
                                </a:schemeClr>
                              </a:solidFill>
                              <a:latin typeface="Cambria Math"/>
                              <a:cs typeface="Calibri" pitchFamily="34" charset="0"/>
                            </a:rPr>
                            <m:t>𝝈</m:t>
                          </m:r>
                        </m:e>
                        <m:sub>
                          <m:r>
                            <a:rPr lang="en-US" sz="2000" b="1" i="1">
                              <a:solidFill>
                                <a:schemeClr val="accent1">
                                  <a:lumMod val="50000"/>
                                </a:schemeClr>
                              </a:solidFill>
                              <a:latin typeface="Cambria Math"/>
                              <a:cs typeface="Calibri" pitchFamily="34" charset="0"/>
                            </a:rPr>
                            <m:t>𝒊</m:t>
                          </m:r>
                        </m:sub>
                      </m:sSub>
                      <m:r>
                        <a:rPr lang="en-US" sz="2000" b="1" i="1">
                          <a:latin typeface="Cambria Math"/>
                          <a:cs typeface="Calibri" pitchFamily="34" charset="0"/>
                        </a:rPr>
                        <m:t>−</m:t>
                      </m:r>
                      <m:r>
                        <a:rPr lang="en-US" sz="2000" b="1" i="1">
                          <a:latin typeface="Cambria Math"/>
                          <a:cs typeface="Calibri" pitchFamily="34" charset="0"/>
                        </a:rPr>
                        <m:t>𝑫</m:t>
                      </m:r>
                      <m:r>
                        <a:rPr lang="en-US" sz="2000" b="1" i="1">
                          <a:latin typeface="Cambria Math"/>
                          <a:cs typeface="Calibri" pitchFamily="34" charset="0"/>
                        </a:rPr>
                        <m:t>(</m:t>
                      </m:r>
                      <m:sSub>
                        <m:sSubPr>
                          <m:ctrlPr>
                            <a:rPr lang="en-US" sz="2000" b="1" i="1">
                              <a:solidFill>
                                <a:schemeClr val="accent1">
                                  <a:lumMod val="50000"/>
                                </a:schemeClr>
                              </a:solidFill>
                              <a:latin typeface="Cambria Math" panose="02040503050406030204" pitchFamily="18" charset="0"/>
                              <a:cs typeface="Calibri" pitchFamily="34" charset="0"/>
                            </a:rPr>
                          </m:ctrlPr>
                        </m:sSubPr>
                        <m:e>
                          <m:r>
                            <a:rPr lang="en-US" sz="2000" b="1" i="1">
                              <a:solidFill>
                                <a:schemeClr val="accent1">
                                  <a:lumMod val="50000"/>
                                </a:schemeClr>
                              </a:solidFill>
                              <a:latin typeface="Cambria Math"/>
                              <a:cs typeface="Calibri" pitchFamily="34" charset="0"/>
                            </a:rPr>
                            <m:t>𝝈</m:t>
                          </m:r>
                        </m:e>
                        <m:sub>
                          <m:r>
                            <a:rPr lang="en-US" sz="2000" b="1" i="1">
                              <a:solidFill>
                                <a:schemeClr val="accent1">
                                  <a:lumMod val="50000"/>
                                </a:schemeClr>
                              </a:solidFill>
                              <a:latin typeface="Cambria Math"/>
                              <a:cs typeface="Calibri" pitchFamily="34" charset="0"/>
                            </a:rPr>
                            <m:t>𝒊</m:t>
                          </m:r>
                        </m:sub>
                      </m:sSub>
                      <m:r>
                        <a:rPr lang="en-US" sz="2000" b="1" i="1">
                          <a:latin typeface="Cambria Math"/>
                          <a:cs typeface="Calibri" pitchFamily="34" charset="0"/>
                        </a:rPr>
                        <m:t>−</m:t>
                      </m:r>
                      <m:sSub>
                        <m:sSubPr>
                          <m:ctrlPr>
                            <a:rPr lang="en-US" sz="2000" b="1" i="1">
                              <a:solidFill>
                                <a:srgbClr val="FF0000"/>
                              </a:solidFill>
                              <a:latin typeface="Cambria Math" panose="02040503050406030204" pitchFamily="18" charset="0"/>
                              <a:cs typeface="Calibri" pitchFamily="34" charset="0"/>
                            </a:rPr>
                          </m:ctrlPr>
                        </m:sSubPr>
                        <m:e>
                          <m:r>
                            <a:rPr lang="en-US" sz="2000" b="1" i="1">
                              <a:solidFill>
                                <a:srgbClr val="FF0000"/>
                              </a:solidFill>
                              <a:latin typeface="Cambria Math"/>
                              <a:cs typeface="Calibri" pitchFamily="34" charset="0"/>
                            </a:rPr>
                            <m:t>𝝈</m:t>
                          </m:r>
                        </m:e>
                        <m:sub>
                          <m:r>
                            <a:rPr lang="en-US" sz="2000" b="1" i="1">
                              <a:solidFill>
                                <a:srgbClr val="FF0000"/>
                              </a:solidFill>
                              <a:latin typeface="Cambria Math"/>
                              <a:cs typeface="Calibri" pitchFamily="34" charset="0"/>
                            </a:rPr>
                            <m:t>𝒇</m:t>
                          </m:r>
                        </m:sub>
                      </m:sSub>
                      <m:r>
                        <a:rPr lang="en-US" sz="2000" b="1" i="1">
                          <a:latin typeface="Cambria Math"/>
                          <a:cs typeface="Calibri" pitchFamily="34" charset="0"/>
                        </a:rPr>
                        <m:t>)</m:t>
                      </m:r>
                    </m:oMath>
                  </m:oMathPara>
                </a14:m>
                <a:endParaRPr lang="en-US" sz="2000" b="1" dirty="0">
                  <a:latin typeface="Calibri" pitchFamily="34" charset="0"/>
                  <a:cs typeface="Calibri" pitchFamily="34" charset="0"/>
                </a:endParaRPr>
              </a:p>
            </p:txBody>
          </p:sp>
        </mc:Choice>
        <mc:Fallback xmlns="">
          <p:sp>
            <p:nvSpPr>
              <p:cNvPr id="53" name="Прямоугольник 52"/>
              <p:cNvSpPr>
                <a:spLocks noRot="1" noChangeAspect="1" noMove="1" noResize="1" noEditPoints="1" noAdjustHandles="1" noChangeArrowheads="1" noChangeShapeType="1" noTextEdit="1"/>
              </p:cNvSpPr>
              <p:nvPr/>
            </p:nvSpPr>
            <p:spPr>
              <a:xfrm>
                <a:off x="4860300" y="1657116"/>
                <a:ext cx="2647969" cy="429220"/>
              </a:xfrm>
              <a:prstGeom prst="rect">
                <a:avLst/>
              </a:prstGeom>
              <a:blipFill>
                <a:blip r:embed="rId4"/>
                <a:stretch>
                  <a:fillRect b="-8571"/>
                </a:stretch>
              </a:blipFill>
            </p:spPr>
            <p:txBody>
              <a:bodyPr/>
              <a:lstStyle/>
              <a:p>
                <a:r>
                  <a:rPr lang="ru-RU">
                    <a:noFill/>
                  </a:rPr>
                  <a:t> </a:t>
                </a:r>
              </a:p>
            </p:txBody>
          </p:sp>
        </mc:Fallback>
      </mc:AlternateContent>
      <p:sp>
        <p:nvSpPr>
          <p:cNvPr id="22" name="Footer Placeholder 4">
            <a:extLst>
              <a:ext uri="{FF2B5EF4-FFF2-40B4-BE49-F238E27FC236}">
                <a16:creationId xmlns:a16="http://schemas.microsoft.com/office/drawing/2014/main" id="{53C6A5A5-2EBC-E143-B3CA-70E381DA23B2}"/>
              </a:ext>
            </a:extLst>
          </p:cNvPr>
          <p:cNvSpPr>
            <a:spLocks noGrp="1"/>
          </p:cNvSpPr>
          <p:nvPr>
            <p:ph type="ftr" sz="quarter" idx="11"/>
          </p:nvPr>
        </p:nvSpPr>
        <p:spPr>
          <a:xfrm>
            <a:off x="1547664" y="6404022"/>
            <a:ext cx="5688632" cy="265338"/>
          </a:xfrm>
        </p:spPr>
        <p:txBody>
          <a:bodyPr/>
          <a:lstStyle/>
          <a:p>
            <a:pPr algn="r"/>
            <a:r>
              <a:rPr lang="en-US" dirty="0"/>
              <a:t>S. Dyachkov et al., Journal of Applied Physics </a:t>
            </a:r>
            <a:r>
              <a:rPr lang="en-US" b="1" dirty="0"/>
              <a:t>124, </a:t>
            </a:r>
            <a:r>
              <a:rPr lang="en-US" dirty="0"/>
              <a:t>085902 (2018)</a:t>
            </a:r>
          </a:p>
        </p:txBody>
      </p:sp>
      <p:sp>
        <p:nvSpPr>
          <p:cNvPr id="23" name="Slide Number Placeholder 5">
            <a:extLst>
              <a:ext uri="{FF2B5EF4-FFF2-40B4-BE49-F238E27FC236}">
                <a16:creationId xmlns:a16="http://schemas.microsoft.com/office/drawing/2014/main" id="{1019AE6E-E64A-6942-838C-65B4B270F69C}"/>
              </a:ext>
            </a:extLst>
          </p:cNvPr>
          <p:cNvSpPr>
            <a:spLocks noGrp="1"/>
          </p:cNvSpPr>
          <p:nvPr>
            <p:ph type="sldNum" sz="quarter" idx="12"/>
          </p:nvPr>
        </p:nvSpPr>
        <p:spPr>
          <a:xfrm>
            <a:off x="7092280" y="6597352"/>
            <a:ext cx="527720" cy="260649"/>
          </a:xfrm>
        </p:spPr>
        <p:txBody>
          <a:bodyPr/>
          <a:lstStyle/>
          <a:p>
            <a:fld id="{87DCAC94-A3A0-449A-A150-0B00F71F960E}" type="slidenum">
              <a:rPr lang="ru-RU" smtClean="0"/>
              <a:pPr/>
              <a:t>10</a:t>
            </a:fld>
            <a:endParaRPr lang="ru-RU"/>
          </a:p>
        </p:txBody>
      </p:sp>
      <p:sp>
        <p:nvSpPr>
          <p:cNvPr id="26" name="Заголовок 1">
            <a:extLst>
              <a:ext uri="{FF2B5EF4-FFF2-40B4-BE49-F238E27FC236}">
                <a16:creationId xmlns:a16="http://schemas.microsoft.com/office/drawing/2014/main" id="{9BD63DCE-E3BE-4D47-A5FA-DC0152480A59}"/>
              </a:ext>
            </a:extLst>
          </p:cNvPr>
          <p:cNvSpPr>
            <a:spLocks noGrp="1"/>
          </p:cNvSpPr>
          <p:nvPr>
            <p:ph type="title"/>
          </p:nvPr>
        </p:nvSpPr>
        <p:spPr>
          <a:xfrm>
            <a:off x="0" y="0"/>
            <a:ext cx="9144000" cy="588722"/>
          </a:xfrm>
          <a:gradFill flip="none" rotWithShape="1">
            <a:gsLst>
              <a:gs pos="0">
                <a:schemeClr val="tx2"/>
              </a:gs>
              <a:gs pos="100000">
                <a:schemeClr val="accent1"/>
              </a:gs>
            </a:gsLst>
            <a:lin ang="0" scaled="1"/>
            <a:tileRect/>
          </a:gradFill>
          <a:ln w="25400">
            <a:noFill/>
          </a:ln>
        </p:spPr>
        <p:txBody>
          <a:bodyPr>
            <a:noAutofit/>
          </a:bodyPr>
          <a:lstStyle/>
          <a:p>
            <a:r>
              <a:rPr lang="ru-RU" sz="3200" b="1" dirty="0">
                <a:solidFill>
                  <a:schemeClr val="bg1"/>
                </a:solidFill>
              </a:rPr>
              <a:t>Разрушение: изменение прочностных свойств</a:t>
            </a:r>
          </a:p>
        </p:txBody>
      </p:sp>
      <p:sp>
        <p:nvSpPr>
          <p:cNvPr id="29" name="TextBox 28">
            <a:extLst>
              <a:ext uri="{FF2B5EF4-FFF2-40B4-BE49-F238E27FC236}">
                <a16:creationId xmlns:a16="http://schemas.microsoft.com/office/drawing/2014/main" id="{DADBD642-A0F8-0F45-B90A-129C3DFF2672}"/>
              </a:ext>
            </a:extLst>
          </p:cNvPr>
          <p:cNvSpPr txBox="1"/>
          <p:nvPr/>
        </p:nvSpPr>
        <p:spPr>
          <a:xfrm>
            <a:off x="539552" y="776721"/>
            <a:ext cx="5776910" cy="400110"/>
          </a:xfrm>
          <a:prstGeom prst="rect">
            <a:avLst/>
          </a:prstGeom>
          <a:noFill/>
        </p:spPr>
        <p:txBody>
          <a:bodyPr wrap="square" rtlCol="0">
            <a:spAutoFit/>
          </a:bodyPr>
          <a:lstStyle/>
          <a:p>
            <a:r>
              <a:rPr lang="ru-RU" sz="2000" b="1" u="sng" dirty="0">
                <a:solidFill>
                  <a:srgbClr val="00B050"/>
                </a:solidFill>
                <a:latin typeface="Calibri" pitchFamily="34" charset="0"/>
                <a:cs typeface="Calibri" pitchFamily="34" charset="0"/>
              </a:rPr>
              <a:t>Улучшенная</a:t>
            </a:r>
            <a:r>
              <a:rPr lang="ru-RU" sz="2000" b="1" dirty="0">
                <a:latin typeface="Calibri" pitchFamily="34" charset="0"/>
                <a:cs typeface="Calibri" pitchFamily="34" charset="0"/>
              </a:rPr>
              <a:t> модель Джонсона-</a:t>
            </a:r>
            <a:r>
              <a:rPr lang="ru-RU" sz="2000" b="1" dirty="0" err="1">
                <a:latin typeface="Calibri" pitchFamily="34" charset="0"/>
                <a:cs typeface="Calibri" pitchFamily="34" charset="0"/>
              </a:rPr>
              <a:t>Холмквиста</a:t>
            </a:r>
            <a:endParaRPr lang="en-US" sz="2000" b="1"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1DA04FB-CB27-5840-A47D-19429842CAF1}"/>
                  </a:ext>
                </a:extLst>
              </p:cNvPr>
              <p:cNvSpPr txBox="1"/>
              <p:nvPr/>
            </p:nvSpPr>
            <p:spPr>
              <a:xfrm>
                <a:off x="623331" y="4713949"/>
                <a:ext cx="2436501" cy="427618"/>
              </a:xfrm>
              <a:prstGeom prst="rect">
                <a:avLst/>
              </a:prstGeom>
              <a:noFill/>
            </p:spPr>
            <p:txBody>
              <a:bodyPr wrap="none" rtlCol="0">
                <a:spAutoFit/>
              </a:bodyPr>
              <a:lstStyle/>
              <a:p>
                <a:r>
                  <a:rPr lang="ru-RU" sz="2000" b="1" dirty="0">
                    <a:latin typeface="Calibri" pitchFamily="34" charset="0"/>
                    <a:cs typeface="Calibri" pitchFamily="34" charset="0"/>
                  </a:rPr>
                  <a:t>Как рассчитать </a:t>
                </a:r>
                <a14:m>
                  <m:oMath xmlns:m="http://schemas.openxmlformats.org/officeDocument/2006/math">
                    <m:r>
                      <a:rPr lang="en-US" sz="2000" b="1">
                        <a:latin typeface="Cambria Math"/>
                        <a:cs typeface="Calibri" pitchFamily="34" charset="0"/>
                      </a:rPr>
                      <m:t>𝚫</m:t>
                    </m:r>
                    <m:sSub>
                      <m:sSubPr>
                        <m:ctrlPr>
                          <a:rPr lang="en-US" sz="2000" b="1" i="1">
                            <a:latin typeface="Cambria Math" panose="02040503050406030204" pitchFamily="18" charset="0"/>
                            <a:cs typeface="Calibri" pitchFamily="34" charset="0"/>
                          </a:rPr>
                        </m:ctrlPr>
                      </m:sSubPr>
                      <m:e>
                        <m:r>
                          <a:rPr lang="en-US" sz="2000" b="1" i="1">
                            <a:latin typeface="Cambria Math"/>
                            <a:cs typeface="Calibri" pitchFamily="34" charset="0"/>
                          </a:rPr>
                          <m:t>𝜺</m:t>
                        </m:r>
                      </m:e>
                      <m:sub>
                        <m:r>
                          <a:rPr lang="en-US" sz="2000" b="1" i="1">
                            <a:latin typeface="Cambria Math"/>
                            <a:cs typeface="Calibri" pitchFamily="34" charset="0"/>
                          </a:rPr>
                          <m:t>𝒑</m:t>
                        </m:r>
                      </m:sub>
                    </m:sSub>
                  </m:oMath>
                </a14:m>
                <a:r>
                  <a:rPr lang="en-US" sz="2000" b="1" dirty="0">
                    <a:latin typeface="Calibri" pitchFamily="34" charset="0"/>
                    <a:cs typeface="Calibri" pitchFamily="34" charset="0"/>
                  </a:rPr>
                  <a:t>?</a:t>
                </a:r>
              </a:p>
            </p:txBody>
          </p:sp>
        </mc:Choice>
        <mc:Fallback xmlns="">
          <p:sp>
            <p:nvSpPr>
              <p:cNvPr id="21" name="TextBox 20">
                <a:extLst>
                  <a:ext uri="{FF2B5EF4-FFF2-40B4-BE49-F238E27FC236}">
                    <a16:creationId xmlns:a16="http://schemas.microsoft.com/office/drawing/2014/main" id="{B1DA04FB-CB27-5840-A47D-19429842CAF1}"/>
                  </a:ext>
                </a:extLst>
              </p:cNvPr>
              <p:cNvSpPr txBox="1">
                <a:spLocks noRot="1" noChangeAspect="1" noMove="1" noResize="1" noEditPoints="1" noAdjustHandles="1" noChangeArrowheads="1" noChangeShapeType="1" noTextEdit="1"/>
              </p:cNvSpPr>
              <p:nvPr/>
            </p:nvSpPr>
            <p:spPr>
              <a:xfrm>
                <a:off x="623331" y="4713949"/>
                <a:ext cx="2436501" cy="427618"/>
              </a:xfrm>
              <a:prstGeom prst="rect">
                <a:avLst/>
              </a:prstGeom>
              <a:blipFill>
                <a:blip r:embed="rId6"/>
                <a:stretch>
                  <a:fillRect l="-2073" t="-5714" r="-1554" b="-14286"/>
                </a:stretch>
              </a:blipFill>
            </p:spPr>
            <p:txBody>
              <a:bodyPr/>
              <a:lstStyle/>
              <a:p>
                <a:r>
                  <a:rPr lang="ru-RU">
                    <a:noFill/>
                  </a:rPr>
                  <a:t> </a:t>
                </a:r>
              </a:p>
            </p:txBody>
          </p:sp>
        </mc:Fallback>
      </mc:AlternateContent>
      <p:sp>
        <p:nvSpPr>
          <p:cNvPr id="24" name="TextBox 23">
            <a:extLst>
              <a:ext uri="{FF2B5EF4-FFF2-40B4-BE49-F238E27FC236}">
                <a16:creationId xmlns:a16="http://schemas.microsoft.com/office/drawing/2014/main" id="{A83E34DF-9C64-8B47-82F0-23390BFB6359}"/>
              </a:ext>
            </a:extLst>
          </p:cNvPr>
          <p:cNvSpPr txBox="1"/>
          <p:nvPr/>
        </p:nvSpPr>
        <p:spPr>
          <a:xfrm>
            <a:off x="846307" y="5671517"/>
            <a:ext cx="1010595" cy="369332"/>
          </a:xfrm>
          <a:prstGeom prst="rect">
            <a:avLst/>
          </a:prstGeom>
          <a:noFill/>
        </p:spPr>
        <p:txBody>
          <a:bodyPr wrap="square" rtlCol="0">
            <a:spAutoFit/>
          </a:bodyPr>
          <a:lstStyle/>
          <a:p>
            <a:r>
              <a:rPr lang="en-US">
                <a:latin typeface="Calibri" pitchFamily="34" charset="0"/>
                <a:cs typeface="Calibri" pitchFamily="34" charset="0"/>
              </a:rPr>
              <a:t>Wilkins:</a:t>
            </a:r>
          </a:p>
        </p:txBody>
      </p:sp>
      <mc:AlternateContent xmlns:mc="http://schemas.openxmlformats.org/markup-compatibility/2006" xmlns:a14="http://schemas.microsoft.com/office/drawing/2010/main">
        <mc:Choice Requires="a14">
          <p:sp>
            <p:nvSpPr>
              <p:cNvPr id="25" name="Прямоугольник 34">
                <a:extLst>
                  <a:ext uri="{FF2B5EF4-FFF2-40B4-BE49-F238E27FC236}">
                    <a16:creationId xmlns:a16="http://schemas.microsoft.com/office/drawing/2014/main" id="{17C69B35-3C4E-8247-A3E8-99CB7615C5B9}"/>
                  </a:ext>
                </a:extLst>
              </p:cNvPr>
              <p:cNvSpPr/>
              <p:nvPr/>
            </p:nvSpPr>
            <p:spPr>
              <a:xfrm>
                <a:off x="1661963" y="5527703"/>
                <a:ext cx="1704121" cy="6202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a:cs typeface="Calibri" pitchFamily="34" charset="0"/>
                        </a:rPr>
                        <m:t>𝚫</m:t>
                      </m:r>
                      <m:sSub>
                        <m:sSubPr>
                          <m:ctrlPr>
                            <a:rPr lang="en-US" b="1" i="1">
                              <a:latin typeface="Cambria Math" panose="02040503050406030204" pitchFamily="18" charset="0"/>
                              <a:cs typeface="Calibri" pitchFamily="34" charset="0"/>
                            </a:rPr>
                          </m:ctrlPr>
                        </m:sSubPr>
                        <m:e>
                          <m:r>
                            <a:rPr lang="en-US" b="1" i="1">
                              <a:latin typeface="Cambria Math"/>
                              <a:cs typeface="Calibri" pitchFamily="34" charset="0"/>
                            </a:rPr>
                            <m:t>𝜺</m:t>
                          </m:r>
                        </m:e>
                        <m:sub>
                          <m:r>
                            <a:rPr lang="en-US" b="1" i="1">
                              <a:latin typeface="Cambria Math"/>
                              <a:cs typeface="Calibri" pitchFamily="34" charset="0"/>
                            </a:rPr>
                            <m:t>𝒑</m:t>
                          </m:r>
                        </m:sub>
                      </m:sSub>
                      <m:r>
                        <a:rPr lang="en-US" b="1" i="1">
                          <a:latin typeface="Cambria Math"/>
                          <a:cs typeface="Calibri" pitchFamily="34" charset="0"/>
                        </a:rPr>
                        <m:t>=</m:t>
                      </m:r>
                      <m:f>
                        <m:fPr>
                          <m:ctrlPr>
                            <a:rPr lang="en-US" b="1" i="1">
                              <a:latin typeface="Cambria Math" panose="02040503050406030204" pitchFamily="18" charset="0"/>
                              <a:cs typeface="Calibri" pitchFamily="34" charset="0"/>
                            </a:rPr>
                          </m:ctrlPr>
                        </m:fPr>
                        <m:num>
                          <m:sSub>
                            <m:sSubPr>
                              <m:ctrlPr>
                                <a:rPr lang="en-US" b="1" i="1">
                                  <a:latin typeface="Cambria Math" panose="02040503050406030204" pitchFamily="18" charset="0"/>
                                  <a:cs typeface="Calibri" pitchFamily="34" charset="0"/>
                                </a:rPr>
                              </m:ctrlPr>
                            </m:sSubPr>
                            <m:e>
                              <m:acc>
                                <m:accPr>
                                  <m:chr m:val="̂"/>
                                  <m:ctrlPr>
                                    <a:rPr lang="en-US" b="1" i="1">
                                      <a:latin typeface="Cambria Math" panose="02040503050406030204" pitchFamily="18" charset="0"/>
                                      <a:cs typeface="Calibri" pitchFamily="34" charset="0"/>
                                    </a:rPr>
                                  </m:ctrlPr>
                                </m:accPr>
                                <m:e>
                                  <m:r>
                                    <a:rPr lang="en-US" b="1" i="1">
                                      <a:latin typeface="Cambria Math"/>
                                      <a:cs typeface="Calibri" pitchFamily="34" charset="0"/>
                                    </a:rPr>
                                    <m:t>𝝈</m:t>
                                  </m:r>
                                </m:e>
                              </m:acc>
                            </m:e>
                            <m:sub>
                              <m:r>
                                <a:rPr lang="en-US" b="1" i="1">
                                  <a:latin typeface="Cambria Math"/>
                                  <a:cs typeface="Calibri" pitchFamily="34" charset="0"/>
                                </a:rPr>
                                <m:t>𝒆</m:t>
                              </m:r>
                            </m:sub>
                          </m:sSub>
                          <m:r>
                            <a:rPr lang="en-US" b="1" i="1">
                              <a:latin typeface="Cambria Math"/>
                              <a:cs typeface="Calibri" pitchFamily="34" charset="0"/>
                            </a:rPr>
                            <m:t>−</m:t>
                          </m:r>
                          <m:sSub>
                            <m:sSubPr>
                              <m:ctrlPr>
                                <a:rPr lang="en-US" b="1" i="1">
                                  <a:latin typeface="Cambria Math" panose="02040503050406030204" pitchFamily="18" charset="0"/>
                                  <a:cs typeface="Calibri" pitchFamily="34" charset="0"/>
                                </a:rPr>
                              </m:ctrlPr>
                            </m:sSubPr>
                            <m:e>
                              <m:r>
                                <a:rPr lang="en-US" b="1" i="1">
                                  <a:latin typeface="Cambria Math"/>
                                  <a:cs typeface="Calibri" pitchFamily="34" charset="0"/>
                                </a:rPr>
                                <m:t>𝝈</m:t>
                              </m:r>
                            </m:e>
                            <m:sub>
                              <m:r>
                                <a:rPr lang="en-US" b="1" i="1">
                                  <a:latin typeface="Cambria Math"/>
                                  <a:cs typeface="Calibri" pitchFamily="34" charset="0"/>
                                </a:rPr>
                                <m:t>𝒆</m:t>
                              </m:r>
                            </m:sub>
                          </m:sSub>
                        </m:num>
                        <m:den>
                          <m:r>
                            <a:rPr lang="en-US" b="1" i="1">
                              <a:latin typeface="Cambria Math"/>
                              <a:cs typeface="Calibri" pitchFamily="34" charset="0"/>
                            </a:rPr>
                            <m:t>𝟑</m:t>
                          </m:r>
                          <m:r>
                            <a:rPr lang="en-US" b="1" i="1">
                              <a:latin typeface="Cambria Math"/>
                              <a:cs typeface="Calibri" pitchFamily="34" charset="0"/>
                            </a:rPr>
                            <m:t>𝑮</m:t>
                          </m:r>
                        </m:den>
                      </m:f>
                    </m:oMath>
                  </m:oMathPara>
                </a14:m>
                <a:endParaRPr lang="en-US" dirty="0"/>
              </a:p>
            </p:txBody>
          </p:sp>
        </mc:Choice>
        <mc:Fallback xmlns="">
          <p:sp>
            <p:nvSpPr>
              <p:cNvPr id="25" name="Прямоугольник 34">
                <a:extLst>
                  <a:ext uri="{FF2B5EF4-FFF2-40B4-BE49-F238E27FC236}">
                    <a16:creationId xmlns:a16="http://schemas.microsoft.com/office/drawing/2014/main" id="{17C69B35-3C4E-8247-A3E8-99CB7615C5B9}"/>
                  </a:ext>
                </a:extLst>
              </p:cNvPr>
              <p:cNvSpPr>
                <a:spLocks noRot="1" noChangeAspect="1" noMove="1" noResize="1" noEditPoints="1" noAdjustHandles="1" noChangeArrowheads="1" noChangeShapeType="1" noTextEdit="1"/>
              </p:cNvSpPr>
              <p:nvPr/>
            </p:nvSpPr>
            <p:spPr>
              <a:xfrm>
                <a:off x="1661963" y="5527703"/>
                <a:ext cx="1704121" cy="620234"/>
              </a:xfrm>
              <a:prstGeom prst="rect">
                <a:avLst/>
              </a:prstGeom>
              <a:blipFill>
                <a:blip r:embed="rId7"/>
                <a:stretch>
                  <a:fillRect t="-2000" b="-4000"/>
                </a:stretch>
              </a:blipFill>
            </p:spPr>
            <p:txBody>
              <a:bodyPr/>
              <a:lstStyle/>
              <a:p>
                <a:r>
                  <a:rPr lang="ru-RU">
                    <a:noFill/>
                  </a:rPr>
                  <a:t> </a:t>
                </a:r>
              </a:p>
            </p:txBody>
          </p:sp>
        </mc:Fallback>
      </mc:AlternateContent>
      <p:sp>
        <p:nvSpPr>
          <p:cNvPr id="27" name="TextBox 26">
            <a:extLst>
              <a:ext uri="{FF2B5EF4-FFF2-40B4-BE49-F238E27FC236}">
                <a16:creationId xmlns:a16="http://schemas.microsoft.com/office/drawing/2014/main" id="{68B9F5B3-F539-8742-ACD0-0B077A1496BD}"/>
              </a:ext>
            </a:extLst>
          </p:cNvPr>
          <p:cNvSpPr txBox="1"/>
          <p:nvPr/>
        </p:nvSpPr>
        <p:spPr>
          <a:xfrm>
            <a:off x="695603" y="5141567"/>
            <a:ext cx="1704121" cy="307777"/>
          </a:xfrm>
          <a:prstGeom prst="rect">
            <a:avLst/>
          </a:prstGeom>
          <a:noFill/>
        </p:spPr>
        <p:txBody>
          <a:bodyPr wrap="square" rtlCol="0">
            <a:spAutoFit/>
          </a:bodyPr>
          <a:lstStyle/>
          <a:p>
            <a:r>
              <a:rPr lang="ru-RU" sz="1400" dirty="0">
                <a:latin typeface="Calibri" pitchFamily="34" charset="0"/>
                <a:cs typeface="Calibri" pitchFamily="34" charset="0"/>
              </a:rPr>
              <a:t>до корректировки</a:t>
            </a:r>
            <a:endParaRPr lang="en-US" sz="1400" dirty="0">
              <a:latin typeface="Calibri" pitchFamily="34" charset="0"/>
              <a:cs typeface="Calibri" pitchFamily="34" charset="0"/>
            </a:endParaRPr>
          </a:p>
        </p:txBody>
      </p:sp>
      <p:cxnSp>
        <p:nvCxnSpPr>
          <p:cNvPr id="31" name="Прямая со стрелкой 40">
            <a:extLst>
              <a:ext uri="{FF2B5EF4-FFF2-40B4-BE49-F238E27FC236}">
                <a16:creationId xmlns:a16="http://schemas.microsoft.com/office/drawing/2014/main" id="{5403B4FB-51FA-054E-BAB4-6578F47D9206}"/>
              </a:ext>
            </a:extLst>
          </p:cNvPr>
          <p:cNvCxnSpPr/>
          <p:nvPr/>
        </p:nvCxnSpPr>
        <p:spPr bwMode="auto">
          <a:xfrm>
            <a:off x="2037610" y="5419983"/>
            <a:ext cx="395354" cy="215441"/>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32" name="Прямая со стрелкой 43">
            <a:extLst>
              <a:ext uri="{FF2B5EF4-FFF2-40B4-BE49-F238E27FC236}">
                <a16:creationId xmlns:a16="http://schemas.microsoft.com/office/drawing/2014/main" id="{A62A6937-8059-2B4F-87C2-E8D271BDA97E}"/>
              </a:ext>
            </a:extLst>
          </p:cNvPr>
          <p:cNvCxnSpPr/>
          <p:nvPr/>
        </p:nvCxnSpPr>
        <p:spPr bwMode="auto">
          <a:xfrm flipH="1">
            <a:off x="3153045" y="5419983"/>
            <a:ext cx="262018" cy="215441"/>
          </a:xfrm>
          <a:prstGeom prst="straightConnector1">
            <a:avLst/>
          </a:prstGeom>
          <a:noFill/>
          <a:ln w="9525" cap="flat" cmpd="sng" algn="ctr">
            <a:solidFill>
              <a:schemeClr val="tx1"/>
            </a:solidFill>
            <a:prstDash val="solid"/>
            <a:round/>
            <a:headEnd type="none" w="med" len="med"/>
            <a:tailEnd type="triangle" w="med" len="med"/>
          </a:ln>
          <a:effectLst/>
        </p:spPr>
      </p:cxnSp>
      <p:sp>
        <p:nvSpPr>
          <p:cNvPr id="33" name="TextBox 32">
            <a:extLst>
              <a:ext uri="{FF2B5EF4-FFF2-40B4-BE49-F238E27FC236}">
                <a16:creationId xmlns:a16="http://schemas.microsoft.com/office/drawing/2014/main" id="{0C4843A9-835B-7945-BAD5-3F840376C2D0}"/>
              </a:ext>
            </a:extLst>
          </p:cNvPr>
          <p:cNvSpPr txBox="1"/>
          <p:nvPr/>
        </p:nvSpPr>
        <p:spPr>
          <a:xfrm>
            <a:off x="3110065" y="5965914"/>
            <a:ext cx="1625210" cy="307777"/>
          </a:xfrm>
          <a:prstGeom prst="rect">
            <a:avLst/>
          </a:prstGeom>
          <a:noFill/>
        </p:spPr>
        <p:txBody>
          <a:bodyPr wrap="square" rtlCol="0">
            <a:spAutoFit/>
          </a:bodyPr>
          <a:lstStyle/>
          <a:p>
            <a:r>
              <a:rPr lang="ru-RU" sz="1400" dirty="0">
                <a:latin typeface="Calibri" pitchFamily="34" charset="0"/>
                <a:cs typeface="Calibri" pitchFamily="34" charset="0"/>
              </a:rPr>
              <a:t>модуль сдвига</a:t>
            </a:r>
            <a:endParaRPr lang="en-US" sz="1400" dirty="0">
              <a:latin typeface="Calibri" pitchFamily="34" charset="0"/>
              <a:cs typeface="Calibri" pitchFamily="34" charset="0"/>
            </a:endParaRPr>
          </a:p>
        </p:txBody>
      </p:sp>
      <p:cxnSp>
        <p:nvCxnSpPr>
          <p:cNvPr id="34" name="Прямая со стрелкой 48">
            <a:extLst>
              <a:ext uri="{FF2B5EF4-FFF2-40B4-BE49-F238E27FC236}">
                <a16:creationId xmlns:a16="http://schemas.microsoft.com/office/drawing/2014/main" id="{1B76576A-9D57-6F4A-B1AF-2BE4EC02EF4E}"/>
              </a:ext>
            </a:extLst>
          </p:cNvPr>
          <p:cNvCxnSpPr>
            <a:cxnSpLocks/>
          </p:cNvCxnSpPr>
          <p:nvPr/>
        </p:nvCxnSpPr>
        <p:spPr bwMode="auto">
          <a:xfrm flipH="1">
            <a:off x="3006546" y="6040849"/>
            <a:ext cx="421462" cy="0"/>
          </a:xfrm>
          <a:prstGeom prst="straightConnector1">
            <a:avLst/>
          </a:prstGeom>
          <a:noFill/>
          <a:ln w="9525" cap="flat" cmpd="sng" algn="ctr">
            <a:solidFill>
              <a:schemeClr val="tx1"/>
            </a:solidFill>
            <a:prstDash val="solid"/>
            <a:round/>
            <a:headEnd type="none" w="med" len="med"/>
            <a:tailEnd type="triangle" w="med" len="med"/>
          </a:ln>
          <a:effectLst/>
        </p:spPr>
      </p:cxnSp>
      <mc:AlternateContent xmlns:mc="http://schemas.openxmlformats.org/markup-compatibility/2006" xmlns:a14="http://schemas.microsoft.com/office/drawing/2010/main">
        <mc:Choice Requires="a14">
          <p:sp>
            <p:nvSpPr>
              <p:cNvPr id="35" name="Прямоугольник 56">
                <a:extLst>
                  <a:ext uri="{FF2B5EF4-FFF2-40B4-BE49-F238E27FC236}">
                    <a16:creationId xmlns:a16="http://schemas.microsoft.com/office/drawing/2014/main" id="{53510ACC-2A9D-BC4F-9BCD-920192C76802}"/>
                  </a:ext>
                </a:extLst>
              </p:cNvPr>
              <p:cNvSpPr/>
              <p:nvPr/>
            </p:nvSpPr>
            <p:spPr>
              <a:xfrm>
                <a:off x="4477236" y="5073163"/>
                <a:ext cx="4343753" cy="460704"/>
              </a:xfrm>
              <a:prstGeom prst="rect">
                <a:avLst/>
              </a:prstGeom>
            </p:spPr>
            <p:txBody>
              <a:bodyPr wrap="none">
                <a:spAutoFit/>
              </a:bodyPr>
              <a:lstStyle/>
              <a:p>
                <a:r>
                  <a:rPr lang="en-US" b="1" dirty="0">
                    <a:solidFill>
                      <a:srgbClr val="FF0000"/>
                    </a:solidFill>
                  </a:rPr>
                  <a:t>JH -</a:t>
                </a:r>
                <a:r>
                  <a:rPr lang="ru-RU" b="1" dirty="0">
                    <a:solidFill>
                      <a:srgbClr val="FF0000"/>
                    </a:solidFill>
                  </a:rPr>
                  <a:t> аппроксимация</a:t>
                </a:r>
                <a:r>
                  <a:rPr lang="en-US" dirty="0">
                    <a:solidFill>
                      <a:srgbClr val="FF0000"/>
                    </a:solidFill>
                  </a:rPr>
                  <a:t>:  </a:t>
                </a:r>
                <a14:m>
                  <m:oMath xmlns:m="http://schemas.openxmlformats.org/officeDocument/2006/math">
                    <m:sSubSup>
                      <m:sSubSupPr>
                        <m:ctrlPr>
                          <a:rPr lang="en-US" b="1" i="1">
                            <a:solidFill>
                              <a:srgbClr val="FF0000"/>
                            </a:solidFill>
                            <a:latin typeface="Cambria Math" panose="02040503050406030204" pitchFamily="18" charset="0"/>
                          </a:rPr>
                        </m:ctrlPr>
                      </m:sSubSupPr>
                      <m:e>
                        <m:r>
                          <a:rPr lang="en-US" b="1" i="1">
                            <a:solidFill>
                              <a:srgbClr val="FF0000"/>
                            </a:solidFill>
                            <a:latin typeface="Cambria Math"/>
                          </a:rPr>
                          <m:t>𝜺</m:t>
                        </m:r>
                      </m:e>
                      <m:sub>
                        <m:r>
                          <a:rPr lang="en-US" b="1" i="1">
                            <a:solidFill>
                              <a:srgbClr val="FF0000"/>
                            </a:solidFill>
                            <a:latin typeface="Cambria Math"/>
                          </a:rPr>
                          <m:t>𝒑</m:t>
                        </m:r>
                      </m:sub>
                      <m:sup>
                        <m:r>
                          <a:rPr lang="en-US" b="1" i="1">
                            <a:solidFill>
                              <a:srgbClr val="FF0000"/>
                            </a:solidFill>
                            <a:latin typeface="Cambria Math"/>
                          </a:rPr>
                          <m:t>𝒇</m:t>
                        </m:r>
                      </m:sup>
                    </m:sSubSup>
                    <m:r>
                      <a:rPr lang="en-US" b="1" i="1">
                        <a:solidFill>
                          <a:srgbClr val="FF0000"/>
                        </a:solidFill>
                        <a:latin typeface="Cambria Math"/>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a:rPr>
                          <m:t>𝑫</m:t>
                        </m:r>
                      </m:e>
                      <m:sub>
                        <m:r>
                          <a:rPr lang="en-US" b="1" i="1">
                            <a:solidFill>
                              <a:srgbClr val="FF0000"/>
                            </a:solidFill>
                            <a:latin typeface="Cambria Math"/>
                          </a:rPr>
                          <m:t>𝟏</m:t>
                        </m:r>
                      </m:sub>
                    </m:sSub>
                    <m:sSup>
                      <m:sSupPr>
                        <m:ctrlPr>
                          <a:rPr lang="en-US" b="1" i="1">
                            <a:solidFill>
                              <a:srgbClr val="FF0000"/>
                            </a:solidFill>
                            <a:latin typeface="Cambria Math" panose="02040503050406030204" pitchFamily="18" charset="0"/>
                          </a:rPr>
                        </m:ctrlPr>
                      </m:sSupPr>
                      <m:e>
                        <m:d>
                          <m:dPr>
                            <m:ctrlPr>
                              <a:rPr lang="en-US" b="1" i="1">
                                <a:solidFill>
                                  <a:srgbClr val="FF0000"/>
                                </a:solidFill>
                                <a:latin typeface="Cambria Math" panose="02040503050406030204" pitchFamily="18" charset="0"/>
                              </a:rPr>
                            </m:ctrlPr>
                          </m:dPr>
                          <m:e>
                            <m:sSup>
                              <m:sSupPr>
                                <m:ctrlPr>
                                  <a:rPr lang="en-US" b="1" i="1">
                                    <a:solidFill>
                                      <a:srgbClr val="FF0000"/>
                                    </a:solidFill>
                                    <a:latin typeface="Cambria Math" panose="02040503050406030204" pitchFamily="18" charset="0"/>
                                  </a:rPr>
                                </m:ctrlPr>
                              </m:sSupPr>
                              <m:e>
                                <m:r>
                                  <a:rPr lang="en-US" b="1" i="1">
                                    <a:solidFill>
                                      <a:srgbClr val="FF0000"/>
                                    </a:solidFill>
                                    <a:latin typeface="Cambria Math"/>
                                  </a:rPr>
                                  <m:t>𝑷</m:t>
                                </m:r>
                              </m:e>
                              <m:sup>
                                <m:r>
                                  <a:rPr lang="en-US" b="1" i="1">
                                    <a:solidFill>
                                      <a:srgbClr val="FF0000"/>
                                    </a:solidFill>
                                    <a:latin typeface="Cambria Math"/>
                                  </a:rPr>
                                  <m:t>∗</m:t>
                                </m:r>
                              </m:sup>
                            </m:sSup>
                            <m:r>
                              <a:rPr lang="en-US" b="1" i="1">
                                <a:solidFill>
                                  <a:srgbClr val="FF0000"/>
                                </a:solidFill>
                                <a:latin typeface="Cambria Math"/>
                              </a:rPr>
                              <m:t>+</m:t>
                            </m:r>
                            <m:sSup>
                              <m:sSupPr>
                                <m:ctrlPr>
                                  <a:rPr lang="en-US" b="1" i="1">
                                    <a:solidFill>
                                      <a:srgbClr val="FF0000"/>
                                    </a:solidFill>
                                    <a:latin typeface="Cambria Math" panose="02040503050406030204" pitchFamily="18" charset="0"/>
                                  </a:rPr>
                                </m:ctrlPr>
                              </m:sSupPr>
                              <m:e>
                                <m:r>
                                  <a:rPr lang="en-US" b="1" i="1">
                                    <a:solidFill>
                                      <a:srgbClr val="FF0000"/>
                                    </a:solidFill>
                                    <a:latin typeface="Cambria Math"/>
                                  </a:rPr>
                                  <m:t>𝑻</m:t>
                                </m:r>
                              </m:e>
                              <m:sup>
                                <m:r>
                                  <a:rPr lang="en-US" b="1" i="1">
                                    <a:solidFill>
                                      <a:srgbClr val="FF0000"/>
                                    </a:solidFill>
                                    <a:latin typeface="Cambria Math"/>
                                  </a:rPr>
                                  <m:t>∗</m:t>
                                </m:r>
                              </m:sup>
                            </m:sSup>
                          </m:e>
                        </m:d>
                      </m:e>
                      <m:sup>
                        <m:sSub>
                          <m:sSubPr>
                            <m:ctrlPr>
                              <a:rPr lang="en-US" b="1" i="1">
                                <a:solidFill>
                                  <a:srgbClr val="FF0000"/>
                                </a:solidFill>
                                <a:latin typeface="Cambria Math" panose="02040503050406030204" pitchFamily="18" charset="0"/>
                              </a:rPr>
                            </m:ctrlPr>
                          </m:sSubPr>
                          <m:e>
                            <m:r>
                              <a:rPr lang="en-US" b="1" i="1">
                                <a:solidFill>
                                  <a:srgbClr val="FF0000"/>
                                </a:solidFill>
                                <a:latin typeface="Cambria Math"/>
                              </a:rPr>
                              <m:t>𝑫</m:t>
                            </m:r>
                          </m:e>
                          <m:sub>
                            <m:r>
                              <a:rPr lang="en-US" b="1" i="1">
                                <a:solidFill>
                                  <a:srgbClr val="FF0000"/>
                                </a:solidFill>
                                <a:latin typeface="Cambria Math"/>
                              </a:rPr>
                              <m:t>𝟐</m:t>
                            </m:r>
                          </m:sub>
                        </m:sSub>
                      </m:sup>
                    </m:sSup>
                  </m:oMath>
                </a14:m>
                <a:endParaRPr lang="en-US" dirty="0">
                  <a:solidFill>
                    <a:srgbClr val="FF0000"/>
                  </a:solidFill>
                </a:endParaRPr>
              </a:p>
            </p:txBody>
          </p:sp>
        </mc:Choice>
        <mc:Fallback xmlns="">
          <p:sp>
            <p:nvSpPr>
              <p:cNvPr id="35" name="Прямоугольник 56">
                <a:extLst>
                  <a:ext uri="{FF2B5EF4-FFF2-40B4-BE49-F238E27FC236}">
                    <a16:creationId xmlns:a16="http://schemas.microsoft.com/office/drawing/2014/main" id="{53510ACC-2A9D-BC4F-9BCD-920192C76802}"/>
                  </a:ext>
                </a:extLst>
              </p:cNvPr>
              <p:cNvSpPr>
                <a:spLocks noRot="1" noChangeAspect="1" noMove="1" noResize="1" noEditPoints="1" noAdjustHandles="1" noChangeArrowheads="1" noChangeShapeType="1" noTextEdit="1"/>
              </p:cNvSpPr>
              <p:nvPr/>
            </p:nvSpPr>
            <p:spPr>
              <a:xfrm>
                <a:off x="4477236" y="5073163"/>
                <a:ext cx="4343753" cy="460704"/>
              </a:xfrm>
              <a:prstGeom prst="rect">
                <a:avLst/>
              </a:prstGeom>
              <a:blipFill>
                <a:blip r:embed="rId8"/>
                <a:stretch>
                  <a:fillRect l="-1166" b="-1052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Прямоугольник 54">
                <a:extLst>
                  <a:ext uri="{FF2B5EF4-FFF2-40B4-BE49-F238E27FC236}">
                    <a16:creationId xmlns:a16="http://schemas.microsoft.com/office/drawing/2014/main" id="{D3AF5F3F-DF5D-C449-A434-D82FD955F329}"/>
                  </a:ext>
                </a:extLst>
              </p:cNvPr>
              <p:cNvSpPr/>
              <p:nvPr/>
            </p:nvSpPr>
            <p:spPr>
              <a:xfrm>
                <a:off x="6059005" y="5535647"/>
                <a:ext cx="2704330" cy="580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1" i="1">
                              <a:solidFill>
                                <a:srgbClr val="00B050"/>
                              </a:solidFill>
                              <a:latin typeface="Cambria Math" panose="02040503050406030204" pitchFamily="18" charset="0"/>
                            </a:rPr>
                          </m:ctrlPr>
                        </m:sSubSupPr>
                        <m:e>
                          <m:r>
                            <a:rPr lang="en-US" b="1" i="1">
                              <a:solidFill>
                                <a:srgbClr val="00B050"/>
                              </a:solidFill>
                              <a:latin typeface="Cambria Math"/>
                            </a:rPr>
                            <m:t>𝜺</m:t>
                          </m:r>
                        </m:e>
                        <m:sub>
                          <m:r>
                            <a:rPr lang="en-US" b="1" i="1">
                              <a:solidFill>
                                <a:srgbClr val="00B050"/>
                              </a:solidFill>
                              <a:latin typeface="Cambria Math"/>
                            </a:rPr>
                            <m:t>𝒑</m:t>
                          </m:r>
                        </m:sub>
                        <m:sup>
                          <m:r>
                            <a:rPr lang="en-US" b="1" i="1">
                              <a:solidFill>
                                <a:srgbClr val="00B050"/>
                              </a:solidFill>
                              <a:latin typeface="Cambria Math"/>
                            </a:rPr>
                            <m:t>𝒇</m:t>
                          </m:r>
                        </m:sup>
                      </m:sSubSup>
                      <m:r>
                        <a:rPr lang="en-US" b="1">
                          <a:solidFill>
                            <a:srgbClr val="00B050"/>
                          </a:solidFill>
                          <a:latin typeface="Cambria Math"/>
                        </a:rPr>
                        <m:t>=</m:t>
                      </m:r>
                      <m:func>
                        <m:funcPr>
                          <m:ctrlPr>
                            <a:rPr lang="en-US" b="1" i="1">
                              <a:solidFill>
                                <a:srgbClr val="00B050"/>
                              </a:solidFill>
                              <a:latin typeface="Cambria Math" panose="02040503050406030204" pitchFamily="18" charset="0"/>
                            </a:rPr>
                          </m:ctrlPr>
                        </m:funcPr>
                        <m:fName>
                          <m:r>
                            <a:rPr lang="en-US" b="1">
                              <a:solidFill>
                                <a:srgbClr val="00B050"/>
                              </a:solidFill>
                              <a:latin typeface="Cambria Math" charset="0"/>
                            </a:rPr>
                            <m:t>𝐦𝐚𝐱</m:t>
                          </m:r>
                        </m:fName>
                        <m:e>
                          <m:r>
                            <a:rPr lang="en-US" b="1">
                              <a:solidFill>
                                <a:srgbClr val="00B050"/>
                              </a:solidFill>
                              <a:latin typeface="Cambria Math"/>
                            </a:rPr>
                            <m:t>𝚫</m:t>
                          </m:r>
                          <m:sSub>
                            <m:sSubPr>
                              <m:ctrlPr>
                                <a:rPr lang="en-US" b="1" i="1">
                                  <a:solidFill>
                                    <a:srgbClr val="00B050"/>
                                  </a:solidFill>
                                  <a:latin typeface="Cambria Math" panose="02040503050406030204" pitchFamily="18" charset="0"/>
                                </a:rPr>
                              </m:ctrlPr>
                            </m:sSubPr>
                            <m:e>
                              <m:r>
                                <a:rPr lang="en-US" b="1" i="1">
                                  <a:solidFill>
                                    <a:srgbClr val="00B050"/>
                                  </a:solidFill>
                                  <a:latin typeface="Cambria Math"/>
                                </a:rPr>
                                <m:t>𝜺</m:t>
                              </m:r>
                            </m:e>
                            <m:sub>
                              <m:r>
                                <a:rPr lang="en-US" b="1" i="1">
                                  <a:solidFill>
                                    <a:srgbClr val="00B050"/>
                                  </a:solidFill>
                                  <a:latin typeface="Cambria Math"/>
                                </a:rPr>
                                <m:t>𝒑</m:t>
                              </m:r>
                            </m:sub>
                          </m:sSub>
                        </m:e>
                      </m:func>
                      <m:r>
                        <a:rPr lang="en-US" b="1" i="1">
                          <a:solidFill>
                            <a:srgbClr val="00B050"/>
                          </a:solidFill>
                          <a:latin typeface="Cambria Math"/>
                        </a:rPr>
                        <m:t>=</m:t>
                      </m:r>
                      <m:f>
                        <m:fPr>
                          <m:ctrlPr>
                            <a:rPr lang="en-US" b="1" i="1">
                              <a:solidFill>
                                <a:srgbClr val="00B050"/>
                              </a:solidFill>
                              <a:latin typeface="Cambria Math" panose="02040503050406030204" pitchFamily="18" charset="0"/>
                            </a:rPr>
                          </m:ctrlPr>
                        </m:fPr>
                        <m:num>
                          <m:sSub>
                            <m:sSubPr>
                              <m:ctrlPr>
                                <a:rPr lang="en-US" b="1" i="1">
                                  <a:solidFill>
                                    <a:srgbClr val="00B050"/>
                                  </a:solidFill>
                                  <a:latin typeface="Cambria Math" panose="02040503050406030204" pitchFamily="18" charset="0"/>
                                </a:rPr>
                              </m:ctrlPr>
                            </m:sSubPr>
                            <m:e>
                              <m:r>
                                <a:rPr lang="en-US" b="1" i="1">
                                  <a:solidFill>
                                    <a:srgbClr val="00B050"/>
                                  </a:solidFill>
                                  <a:latin typeface="Cambria Math"/>
                                </a:rPr>
                                <m:t>𝝈</m:t>
                              </m:r>
                            </m:e>
                            <m:sub>
                              <m:r>
                                <a:rPr lang="en-US" b="1" i="1">
                                  <a:solidFill>
                                    <a:srgbClr val="00B050"/>
                                  </a:solidFill>
                                  <a:latin typeface="Cambria Math"/>
                                </a:rPr>
                                <m:t>𝒊</m:t>
                              </m:r>
                            </m:sub>
                          </m:sSub>
                          <m:r>
                            <a:rPr lang="en-US" b="1" i="1">
                              <a:solidFill>
                                <a:srgbClr val="00B050"/>
                              </a:solidFill>
                              <a:latin typeface="Cambria Math"/>
                            </a:rPr>
                            <m:t>−</m:t>
                          </m:r>
                          <m:sSub>
                            <m:sSubPr>
                              <m:ctrlPr>
                                <a:rPr lang="en-US" b="1" i="1">
                                  <a:solidFill>
                                    <a:srgbClr val="00B050"/>
                                  </a:solidFill>
                                  <a:latin typeface="Cambria Math" panose="02040503050406030204" pitchFamily="18" charset="0"/>
                                </a:rPr>
                              </m:ctrlPr>
                            </m:sSubPr>
                            <m:e>
                              <m:r>
                                <a:rPr lang="en-US" b="1" i="1">
                                  <a:solidFill>
                                    <a:srgbClr val="00B050"/>
                                  </a:solidFill>
                                  <a:latin typeface="Cambria Math"/>
                                </a:rPr>
                                <m:t>𝝈</m:t>
                              </m:r>
                            </m:e>
                            <m:sub>
                              <m:r>
                                <a:rPr lang="en-US" b="1" i="1">
                                  <a:solidFill>
                                    <a:srgbClr val="00B050"/>
                                  </a:solidFill>
                                  <a:latin typeface="Cambria Math"/>
                                </a:rPr>
                                <m:t>𝒇</m:t>
                              </m:r>
                            </m:sub>
                          </m:sSub>
                        </m:num>
                        <m:den>
                          <m:r>
                            <a:rPr lang="en-US" b="1" i="1">
                              <a:solidFill>
                                <a:srgbClr val="00B050"/>
                              </a:solidFill>
                              <a:latin typeface="Cambria Math"/>
                            </a:rPr>
                            <m:t>𝟑</m:t>
                          </m:r>
                          <m:r>
                            <a:rPr lang="en-US" b="1" i="1">
                              <a:solidFill>
                                <a:srgbClr val="00B050"/>
                              </a:solidFill>
                              <a:latin typeface="Cambria Math"/>
                            </a:rPr>
                            <m:t>𝑮</m:t>
                          </m:r>
                        </m:den>
                      </m:f>
                    </m:oMath>
                  </m:oMathPara>
                </a14:m>
                <a:endParaRPr lang="en-US" dirty="0">
                  <a:solidFill>
                    <a:srgbClr val="00B050"/>
                  </a:solidFill>
                </a:endParaRPr>
              </a:p>
            </p:txBody>
          </p:sp>
        </mc:Choice>
        <mc:Fallback xmlns="">
          <p:sp>
            <p:nvSpPr>
              <p:cNvPr id="36" name="Прямоугольник 54">
                <a:extLst>
                  <a:ext uri="{FF2B5EF4-FFF2-40B4-BE49-F238E27FC236}">
                    <a16:creationId xmlns:a16="http://schemas.microsoft.com/office/drawing/2014/main" id="{D3AF5F3F-DF5D-C449-A434-D82FD955F329}"/>
                  </a:ext>
                </a:extLst>
              </p:cNvPr>
              <p:cNvSpPr>
                <a:spLocks noRot="1" noChangeAspect="1" noMove="1" noResize="1" noEditPoints="1" noAdjustHandles="1" noChangeArrowheads="1" noChangeShapeType="1" noTextEdit="1"/>
              </p:cNvSpPr>
              <p:nvPr/>
            </p:nvSpPr>
            <p:spPr>
              <a:xfrm>
                <a:off x="6059005" y="5535647"/>
                <a:ext cx="2704330" cy="580736"/>
              </a:xfrm>
              <a:prstGeom prst="rect">
                <a:avLst/>
              </a:prstGeom>
              <a:blipFill>
                <a:blip r:embed="rId9"/>
                <a:stretch>
                  <a:fillRect b="-2128"/>
                </a:stretch>
              </a:blipFill>
            </p:spPr>
            <p:txBody>
              <a:bodyPr/>
              <a:lstStyle/>
              <a:p>
                <a:r>
                  <a:rPr lang="ru-RU">
                    <a:noFill/>
                  </a:rPr>
                  <a:t> </a:t>
                </a:r>
              </a:p>
            </p:txBody>
          </p:sp>
        </mc:Fallback>
      </mc:AlternateContent>
      <p:sp>
        <p:nvSpPr>
          <p:cNvPr id="37" name="Rectangle 1">
            <a:extLst>
              <a:ext uri="{FF2B5EF4-FFF2-40B4-BE49-F238E27FC236}">
                <a16:creationId xmlns:a16="http://schemas.microsoft.com/office/drawing/2014/main" id="{0F227DE6-B2A1-1E45-B793-013E7497DE26}"/>
              </a:ext>
            </a:extLst>
          </p:cNvPr>
          <p:cNvSpPr/>
          <p:nvPr/>
        </p:nvSpPr>
        <p:spPr>
          <a:xfrm>
            <a:off x="4449747" y="5517232"/>
            <a:ext cx="1706429" cy="646331"/>
          </a:xfrm>
          <a:prstGeom prst="rect">
            <a:avLst/>
          </a:prstGeom>
        </p:spPr>
        <p:txBody>
          <a:bodyPr wrap="none">
            <a:spAutoFit/>
          </a:bodyPr>
          <a:lstStyle/>
          <a:p>
            <a:pPr algn="ctr"/>
            <a:r>
              <a:rPr lang="ru-RU" b="1" dirty="0">
                <a:solidFill>
                  <a:srgbClr val="00B050"/>
                </a:solidFill>
                <a:latin typeface="Calibri" pitchFamily="34" charset="0"/>
                <a:cs typeface="Calibri" pitchFamily="34" charset="0"/>
              </a:rPr>
              <a:t>согласованный</a:t>
            </a:r>
          </a:p>
          <a:p>
            <a:pPr algn="ctr"/>
            <a:r>
              <a:rPr lang="ru-RU" b="1" dirty="0">
                <a:solidFill>
                  <a:srgbClr val="00B050"/>
                </a:solidFill>
                <a:latin typeface="Calibri" pitchFamily="34" charset="0"/>
                <a:cs typeface="Calibri" pitchFamily="34" charset="0"/>
              </a:rPr>
              <a:t>вариант</a:t>
            </a:r>
            <a:endParaRPr lang="en-US" b="1" dirty="0">
              <a:solidFill>
                <a:srgbClr val="00B050"/>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4DDDB35-CDAA-924F-B618-F511143718B3}"/>
                  </a:ext>
                </a:extLst>
              </p:cNvPr>
              <p:cNvSpPr txBox="1"/>
              <p:nvPr/>
            </p:nvSpPr>
            <p:spPr>
              <a:xfrm>
                <a:off x="4477236" y="4668603"/>
                <a:ext cx="2327497" cy="501676"/>
              </a:xfrm>
              <a:prstGeom prst="rect">
                <a:avLst/>
              </a:prstGeom>
              <a:noFill/>
            </p:spPr>
            <p:txBody>
              <a:bodyPr wrap="none" rtlCol="0">
                <a:spAutoFit/>
              </a:bodyPr>
              <a:lstStyle/>
              <a:p>
                <a:r>
                  <a:rPr lang="ru-RU" sz="2000" b="1" dirty="0">
                    <a:latin typeface="Calibri" pitchFamily="34" charset="0"/>
                    <a:cs typeface="Calibri" pitchFamily="34" charset="0"/>
                  </a:rPr>
                  <a:t>Как рассчитать </a:t>
                </a:r>
                <a14:m>
                  <m:oMath xmlns:m="http://schemas.openxmlformats.org/officeDocument/2006/math">
                    <m:sSubSup>
                      <m:sSubSupPr>
                        <m:ctrlPr>
                          <a:rPr lang="en-US" sz="2000" b="1" i="1">
                            <a:latin typeface="Cambria Math" panose="02040503050406030204" pitchFamily="18" charset="0"/>
                          </a:rPr>
                        </m:ctrlPr>
                      </m:sSubSupPr>
                      <m:e>
                        <m:r>
                          <a:rPr lang="en-US" sz="2000" b="1" i="1">
                            <a:latin typeface="Cambria Math"/>
                          </a:rPr>
                          <m:t>𝜺</m:t>
                        </m:r>
                      </m:e>
                      <m:sub>
                        <m:r>
                          <a:rPr lang="en-US" sz="2000" b="1" i="1">
                            <a:latin typeface="Cambria Math"/>
                          </a:rPr>
                          <m:t>𝒑</m:t>
                        </m:r>
                      </m:sub>
                      <m:sup>
                        <m:r>
                          <a:rPr lang="en-US" sz="2000" b="1" i="1">
                            <a:latin typeface="Cambria Math"/>
                          </a:rPr>
                          <m:t>𝒇</m:t>
                        </m:r>
                      </m:sup>
                    </m:sSubSup>
                  </m:oMath>
                </a14:m>
                <a:r>
                  <a:rPr lang="en-US" sz="2000" b="1" dirty="0">
                    <a:latin typeface="Calibri" pitchFamily="34" charset="0"/>
                    <a:cs typeface="Calibri" pitchFamily="34" charset="0"/>
                  </a:rPr>
                  <a:t> ?</a:t>
                </a:r>
              </a:p>
            </p:txBody>
          </p:sp>
        </mc:Choice>
        <mc:Fallback xmlns="">
          <p:sp>
            <p:nvSpPr>
              <p:cNvPr id="38" name="TextBox 37">
                <a:extLst>
                  <a:ext uri="{FF2B5EF4-FFF2-40B4-BE49-F238E27FC236}">
                    <a16:creationId xmlns:a16="http://schemas.microsoft.com/office/drawing/2014/main" id="{24DDDB35-CDAA-924F-B618-F511143718B3}"/>
                  </a:ext>
                </a:extLst>
              </p:cNvPr>
              <p:cNvSpPr txBox="1">
                <a:spLocks noRot="1" noChangeAspect="1" noMove="1" noResize="1" noEditPoints="1" noAdjustHandles="1" noChangeArrowheads="1" noChangeShapeType="1" noTextEdit="1"/>
              </p:cNvSpPr>
              <p:nvPr/>
            </p:nvSpPr>
            <p:spPr>
              <a:xfrm>
                <a:off x="4477236" y="4668603"/>
                <a:ext cx="2327497" cy="501676"/>
              </a:xfrm>
              <a:prstGeom prst="rect">
                <a:avLst/>
              </a:prstGeom>
              <a:blipFill>
                <a:blip r:embed="rId10"/>
                <a:stretch>
                  <a:fillRect l="-2717" r="-1630" b="-12500"/>
                </a:stretch>
              </a:blipFill>
            </p:spPr>
            <p:txBody>
              <a:bodyPr/>
              <a:lstStyle/>
              <a:p>
                <a:r>
                  <a:rPr lang="ru-RU">
                    <a:noFill/>
                  </a:rPr>
                  <a:t> </a:t>
                </a:r>
              </a:p>
            </p:txBody>
          </p:sp>
        </mc:Fallback>
      </mc:AlternateContent>
      <p:sp>
        <p:nvSpPr>
          <p:cNvPr id="39" name="Прямоугольник 18">
            <a:extLst>
              <a:ext uri="{FF2B5EF4-FFF2-40B4-BE49-F238E27FC236}">
                <a16:creationId xmlns:a16="http://schemas.microsoft.com/office/drawing/2014/main" id="{3BB5FE04-3596-B24E-85E0-E29AC23801E1}"/>
              </a:ext>
            </a:extLst>
          </p:cNvPr>
          <p:cNvSpPr/>
          <p:nvPr/>
        </p:nvSpPr>
        <p:spPr>
          <a:xfrm>
            <a:off x="611560" y="4668603"/>
            <a:ext cx="3740279" cy="156317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18">
            <a:extLst>
              <a:ext uri="{FF2B5EF4-FFF2-40B4-BE49-F238E27FC236}">
                <a16:creationId xmlns:a16="http://schemas.microsoft.com/office/drawing/2014/main" id="{6B44765A-BFA8-004B-B62B-DA5EDC004BC1}"/>
              </a:ext>
            </a:extLst>
          </p:cNvPr>
          <p:cNvSpPr/>
          <p:nvPr/>
        </p:nvSpPr>
        <p:spPr>
          <a:xfrm>
            <a:off x="4470274" y="4668603"/>
            <a:ext cx="4293061" cy="156317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5677F654-1651-FF4D-9688-90FE045792E0}"/>
              </a:ext>
            </a:extLst>
          </p:cNvPr>
          <p:cNvSpPr txBox="1"/>
          <p:nvPr/>
        </p:nvSpPr>
        <p:spPr>
          <a:xfrm>
            <a:off x="2551399" y="5129713"/>
            <a:ext cx="1961333" cy="307777"/>
          </a:xfrm>
          <a:prstGeom prst="rect">
            <a:avLst/>
          </a:prstGeom>
          <a:noFill/>
        </p:spPr>
        <p:txBody>
          <a:bodyPr wrap="square" rtlCol="0">
            <a:spAutoFit/>
          </a:bodyPr>
          <a:lstStyle/>
          <a:p>
            <a:r>
              <a:rPr lang="ru-RU" sz="1400" dirty="0">
                <a:latin typeface="Calibri" pitchFamily="34" charset="0"/>
                <a:cs typeface="Calibri" pitchFamily="34" charset="0"/>
              </a:rPr>
              <a:t>после корректировки</a:t>
            </a:r>
            <a:endParaRPr lang="en-US" sz="1400" dirty="0">
              <a:latin typeface="Calibri" pitchFamily="34" charset="0"/>
              <a:cs typeface="Calibri" pitchFamily="34" charset="0"/>
            </a:endParaRPr>
          </a:p>
        </p:txBody>
      </p:sp>
      <p:pic>
        <p:nvPicPr>
          <p:cNvPr id="30" name="Picture 2" descr="Z:\home\cepera\Conferences\2017\SCCM-2017\presentation\pics\JH_sigma_P_scheme.png">
            <a:extLst>
              <a:ext uri="{FF2B5EF4-FFF2-40B4-BE49-F238E27FC236}">
                <a16:creationId xmlns:a16="http://schemas.microsoft.com/office/drawing/2014/main" id="{2A46F678-02D0-E04A-87AA-EB827BA01B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910" y="1232379"/>
            <a:ext cx="4323609" cy="3283828"/>
          </a:xfrm>
          <a:prstGeom prst="rect">
            <a:avLst/>
          </a:prstGeom>
          <a:noFill/>
          <a:extLst>
            <a:ext uri="{909E8E84-426E-40DD-AFC4-6F175D3DCCD1}">
              <a14:hiddenFill xmlns:a14="http://schemas.microsoft.com/office/drawing/2010/main">
                <a:solidFill>
                  <a:srgbClr val="FFFFFF"/>
                </a:solidFill>
              </a14:hiddenFill>
            </a:ext>
          </a:extLst>
        </p:spPr>
      </p:pic>
      <p:sp>
        <p:nvSpPr>
          <p:cNvPr id="42" name="Date Placeholder 3">
            <a:extLst>
              <a:ext uri="{FF2B5EF4-FFF2-40B4-BE49-F238E27FC236}">
                <a16:creationId xmlns:a16="http://schemas.microsoft.com/office/drawing/2014/main" id="{338909B3-A4DD-6F4E-A920-DC55B61D91EB}"/>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a:p>
        </p:txBody>
      </p:sp>
    </p:spTree>
    <p:extLst>
      <p:ext uri="{BB962C8B-B14F-4D97-AF65-F5344CB8AC3E}">
        <p14:creationId xmlns:p14="http://schemas.microsoft.com/office/powerpoint/2010/main" val="3651467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503416" y="832473"/>
            <a:ext cx="3499264" cy="369332"/>
          </a:xfrm>
          <a:prstGeom prst="rect">
            <a:avLst/>
          </a:prstGeom>
          <a:noFill/>
        </p:spPr>
        <p:txBody>
          <a:bodyPr wrap="square" rtlCol="0">
            <a:spAutoFit/>
          </a:bodyPr>
          <a:lstStyle/>
          <a:p>
            <a:r>
              <a:rPr lang="ru-RU" b="1" dirty="0">
                <a:latin typeface="Calibri" pitchFamily="34" charset="0"/>
                <a:cs typeface="Calibri" pitchFamily="34" charset="0"/>
              </a:rPr>
              <a:t>Форма Ми-</a:t>
            </a:r>
            <a:r>
              <a:rPr lang="ru-RU" b="1" dirty="0" err="1">
                <a:latin typeface="Calibri" pitchFamily="34" charset="0"/>
                <a:cs typeface="Calibri" pitchFamily="34" charset="0"/>
              </a:rPr>
              <a:t>Грюнайзена</a:t>
            </a:r>
            <a:endParaRPr lang="en-US" b="1"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15" name="TextBox 14"/>
              <p:cNvSpPr txBox="1"/>
              <p:nvPr/>
            </p:nvSpPr>
            <p:spPr>
              <a:xfrm>
                <a:off x="4483086" y="1201805"/>
                <a:ext cx="2552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𝑃</m:t>
                          </m:r>
                        </m:e>
                        <m:sub>
                          <m:r>
                            <m:rPr>
                              <m:sty m:val="p"/>
                            </m:rPr>
                            <a:rPr lang="en-US">
                              <a:latin typeface="Cambria Math"/>
                            </a:rPr>
                            <m:t>EoS</m:t>
                          </m:r>
                        </m:sub>
                      </m:sSub>
                      <m:r>
                        <a:rPr lang="en-US" i="1">
                          <a:latin typeface="Cambria Math"/>
                        </a:rPr>
                        <m:t>=</m:t>
                      </m:r>
                      <m:sSub>
                        <m:sSubPr>
                          <m:ctrlPr>
                            <a:rPr lang="en-US" i="1">
                              <a:latin typeface="Cambria Math" panose="02040503050406030204" pitchFamily="18" charset="0"/>
                            </a:rPr>
                          </m:ctrlPr>
                        </m:sSubPr>
                        <m:e>
                          <m:r>
                            <a:rPr lang="en-US" i="1">
                              <a:latin typeface="Cambria Math"/>
                            </a:rPr>
                            <m:t>𝑃</m:t>
                          </m:r>
                        </m:e>
                        <m:sub>
                          <m:r>
                            <a:rPr lang="en-US" i="1">
                              <a:latin typeface="Cambria Math"/>
                            </a:rPr>
                            <m:t>𝑟</m:t>
                          </m:r>
                        </m:sub>
                      </m:sSub>
                      <m:r>
                        <a:rPr lang="en-US" i="1">
                          <a:latin typeface="Cambria Math"/>
                        </a:rPr>
                        <m:t>+</m:t>
                      </m:r>
                      <m:r>
                        <m:rPr>
                          <m:sty m:val="p"/>
                        </m:rPr>
                        <a:rPr lang="en-US">
                          <a:latin typeface="Cambria Math"/>
                        </a:rPr>
                        <m:t>Γ</m:t>
                      </m:r>
                      <m:r>
                        <a:rPr lang="en-US" i="1">
                          <a:latin typeface="Cambria Math"/>
                        </a:rPr>
                        <m:t>𝜌</m:t>
                      </m:r>
                      <m:d>
                        <m:dPr>
                          <m:ctrlPr>
                            <a:rPr lang="en-US" i="1">
                              <a:latin typeface="Cambria Math" panose="02040503050406030204" pitchFamily="18" charset="0"/>
                            </a:rPr>
                          </m:ctrlPr>
                        </m:dPr>
                        <m:e>
                          <m:r>
                            <a:rPr lang="en-US" i="1">
                              <a:latin typeface="Cambria Math"/>
                            </a:rPr>
                            <m:t>𝑒</m:t>
                          </m:r>
                          <m:r>
                            <a:rPr lang="en-US" i="1">
                              <a:latin typeface="Cambria Math"/>
                            </a:rPr>
                            <m:t> −</m:t>
                          </m:r>
                          <m:sSub>
                            <m:sSubPr>
                              <m:ctrlPr>
                                <a:rPr lang="en-US" i="1">
                                  <a:latin typeface="Cambria Math" panose="02040503050406030204" pitchFamily="18" charset="0"/>
                                </a:rPr>
                              </m:ctrlPr>
                            </m:sSubPr>
                            <m:e>
                              <m:r>
                                <a:rPr lang="en-US" i="1">
                                  <a:latin typeface="Cambria Math"/>
                                </a:rPr>
                                <m:t>𝑒</m:t>
                              </m:r>
                            </m:e>
                            <m:sub>
                              <m:r>
                                <a:rPr lang="en-US" i="1">
                                  <a:latin typeface="Cambria Math"/>
                                </a:rPr>
                                <m:t>𝑟</m:t>
                              </m:r>
                            </m:sub>
                          </m:sSub>
                        </m:e>
                      </m:d>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483086" y="1201805"/>
                <a:ext cx="2552558" cy="369332"/>
              </a:xfrm>
              <a:prstGeom prst="rect">
                <a:avLst/>
              </a:prstGeom>
              <a:blipFill>
                <a:blip r:embed="rId3"/>
                <a:stretch>
                  <a:fillRect b="-13333"/>
                </a:stretch>
              </a:blipFill>
            </p:spPr>
            <p:txBody>
              <a:bodyPr/>
              <a:lstStyle/>
              <a:p>
                <a:r>
                  <a:rPr lang="ru-RU">
                    <a:noFill/>
                  </a:rPr>
                  <a:t> </a:t>
                </a:r>
              </a:p>
            </p:txBody>
          </p:sp>
        </mc:Fallback>
      </mc:AlternateContent>
      <p:sp>
        <p:nvSpPr>
          <p:cNvPr id="17" name="TextBox 16"/>
          <p:cNvSpPr txBox="1"/>
          <p:nvPr/>
        </p:nvSpPr>
        <p:spPr>
          <a:xfrm>
            <a:off x="4509753" y="1753808"/>
            <a:ext cx="4246872" cy="646331"/>
          </a:xfrm>
          <a:prstGeom prst="rect">
            <a:avLst/>
          </a:prstGeom>
          <a:noFill/>
        </p:spPr>
        <p:txBody>
          <a:bodyPr wrap="square" rtlCol="0">
            <a:spAutoFit/>
          </a:bodyPr>
          <a:lstStyle/>
          <a:p>
            <a:r>
              <a:rPr lang="ru-RU" b="1" dirty="0">
                <a:latin typeface="Calibri" pitchFamily="34" charset="0"/>
                <a:cs typeface="Calibri" pitchFamily="34" charset="0"/>
              </a:rPr>
              <a:t>Локальное «распухание» материала вследствие </a:t>
            </a:r>
            <a:r>
              <a:rPr lang="ru-RU" b="1" dirty="0" err="1">
                <a:latin typeface="Calibri" pitchFamily="34" charset="0"/>
                <a:cs typeface="Calibri" pitchFamily="34" charset="0"/>
              </a:rPr>
              <a:t>аморфизации</a:t>
            </a:r>
            <a:r>
              <a:rPr lang="en-US" b="1" dirty="0">
                <a:latin typeface="Calibri" pitchFamily="34" charset="0"/>
                <a:cs typeface="Calibri" pitchFamily="34" charset="0"/>
              </a:rPr>
              <a:t>:</a:t>
            </a:r>
          </a:p>
        </p:txBody>
      </p:sp>
      <p:sp>
        <p:nvSpPr>
          <p:cNvPr id="18" name="TextBox 17"/>
          <p:cNvSpPr txBox="1"/>
          <p:nvPr/>
        </p:nvSpPr>
        <p:spPr>
          <a:xfrm>
            <a:off x="4506744" y="3681630"/>
            <a:ext cx="4703254" cy="646331"/>
          </a:xfrm>
          <a:prstGeom prst="rect">
            <a:avLst/>
          </a:prstGeom>
          <a:noFill/>
        </p:spPr>
        <p:txBody>
          <a:bodyPr wrap="square" rtlCol="0">
            <a:spAutoFit/>
          </a:bodyPr>
          <a:lstStyle/>
          <a:p>
            <a:r>
              <a:rPr lang="ru-RU" b="1" dirty="0">
                <a:latin typeface="Calibri" pitchFamily="34" charset="0"/>
                <a:cs typeface="Calibri" pitchFamily="34" charset="0"/>
              </a:rPr>
              <a:t>Потери упругой энергии </a:t>
            </a:r>
          </a:p>
          <a:p>
            <a:r>
              <a:rPr lang="ru-RU" b="1" dirty="0">
                <a:latin typeface="Calibri" pitchFamily="34" charset="0"/>
                <a:cs typeface="Calibri" pitchFamily="34" charset="0"/>
              </a:rPr>
              <a:t>при разрушении:</a:t>
            </a:r>
            <a:endParaRPr lang="en-US" b="1"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19" name="Прямоугольник 18"/>
              <p:cNvSpPr/>
              <p:nvPr/>
            </p:nvSpPr>
            <p:spPr>
              <a:xfrm>
                <a:off x="4557905" y="4329285"/>
                <a:ext cx="2529282" cy="701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cs typeface="Calibri" pitchFamily="34" charset="0"/>
                        </a:rPr>
                        <m:t>Δ</m:t>
                      </m:r>
                      <m:r>
                        <a:rPr lang="en-US" i="1">
                          <a:latin typeface="Cambria Math"/>
                          <a:cs typeface="Calibri" pitchFamily="34" charset="0"/>
                        </a:rPr>
                        <m:t>𝑈</m:t>
                      </m:r>
                      <m:r>
                        <a:rPr lang="en-US" i="1">
                          <a:latin typeface="Cambria Math"/>
                          <a:cs typeface="Calibri" pitchFamily="34" charset="0"/>
                        </a:rPr>
                        <m:t>=</m:t>
                      </m:r>
                      <m:f>
                        <m:fPr>
                          <m:ctrlPr>
                            <a:rPr lang="en-US" i="1">
                              <a:latin typeface="Cambria Math" panose="02040503050406030204" pitchFamily="18" charset="0"/>
                              <a:cs typeface="Calibri" pitchFamily="34" charset="0"/>
                            </a:rPr>
                          </m:ctrlPr>
                        </m:fPr>
                        <m:num>
                          <m:sSub>
                            <m:sSubPr>
                              <m:ctrlPr>
                                <a:rPr lang="en-US" i="1">
                                  <a:latin typeface="Cambria Math" panose="02040503050406030204" pitchFamily="18" charset="0"/>
                                  <a:cs typeface="Calibri" pitchFamily="34" charset="0"/>
                                </a:rPr>
                              </m:ctrlPr>
                            </m:sSubPr>
                            <m:e>
                              <m:d>
                                <m:dPr>
                                  <m:ctrlPr>
                                    <a:rPr lang="en-US" i="1">
                                      <a:latin typeface="Cambria Math" panose="02040503050406030204" pitchFamily="18" charset="0"/>
                                      <a:cs typeface="Calibri" pitchFamily="34" charset="0"/>
                                    </a:rPr>
                                  </m:ctrlPr>
                                </m:dPr>
                                <m:e>
                                  <m:sSubSup>
                                    <m:sSubSupPr>
                                      <m:ctrlPr>
                                        <a:rPr lang="en-US" i="1">
                                          <a:latin typeface="Cambria Math" panose="02040503050406030204" pitchFamily="18" charset="0"/>
                                          <a:cs typeface="Calibri" pitchFamily="34" charset="0"/>
                                        </a:rPr>
                                      </m:ctrlPr>
                                    </m:sSubSupPr>
                                    <m:e>
                                      <m:r>
                                        <a:rPr lang="en-US" i="1">
                                          <a:latin typeface="Cambria Math"/>
                                          <a:cs typeface="Calibri" pitchFamily="34" charset="0"/>
                                        </a:rPr>
                                        <m:t>𝜎</m:t>
                                      </m:r>
                                    </m:e>
                                    <m:sub>
                                      <m:r>
                                        <a:rPr lang="en-US" i="1">
                                          <a:latin typeface="Cambria Math"/>
                                          <a:cs typeface="Calibri" pitchFamily="34" charset="0"/>
                                        </a:rPr>
                                        <m:t>𝑑</m:t>
                                      </m:r>
                                    </m:sub>
                                    <m:sup>
                                      <m:r>
                                        <a:rPr lang="en-US" i="1">
                                          <a:latin typeface="Cambria Math"/>
                                          <a:cs typeface="Calibri" pitchFamily="34" charset="0"/>
                                        </a:rPr>
                                        <m:t>2</m:t>
                                      </m:r>
                                    </m:sup>
                                  </m:sSubSup>
                                </m:e>
                              </m:d>
                            </m:e>
                            <m:sub>
                              <m:r>
                                <a:rPr lang="en-US" i="1">
                                  <a:latin typeface="Cambria Math"/>
                                  <a:cs typeface="Calibri" pitchFamily="34" charset="0"/>
                                </a:rPr>
                                <m:t>𝑡</m:t>
                              </m:r>
                            </m:sub>
                          </m:sSub>
                        </m:num>
                        <m:den>
                          <m:r>
                            <a:rPr lang="en-US" i="1">
                              <a:latin typeface="Cambria Math"/>
                              <a:cs typeface="Calibri" pitchFamily="34" charset="0"/>
                            </a:rPr>
                            <m:t>6</m:t>
                          </m:r>
                          <m:r>
                            <a:rPr lang="en-US" i="1">
                              <a:latin typeface="Cambria Math"/>
                              <a:cs typeface="Calibri" pitchFamily="34" charset="0"/>
                            </a:rPr>
                            <m:t>𝐺</m:t>
                          </m:r>
                        </m:den>
                      </m:f>
                      <m:r>
                        <a:rPr lang="en-US" i="1">
                          <a:latin typeface="Cambria Math"/>
                          <a:cs typeface="Calibri" pitchFamily="34" charset="0"/>
                        </a:rPr>
                        <m:t>−</m:t>
                      </m:r>
                      <m:f>
                        <m:fPr>
                          <m:ctrlPr>
                            <a:rPr lang="en-US" i="1">
                              <a:latin typeface="Cambria Math" panose="02040503050406030204" pitchFamily="18" charset="0"/>
                              <a:cs typeface="Calibri" pitchFamily="34" charset="0"/>
                            </a:rPr>
                          </m:ctrlPr>
                        </m:fPr>
                        <m:num>
                          <m:sSub>
                            <m:sSubPr>
                              <m:ctrlPr>
                                <a:rPr lang="en-US" i="1">
                                  <a:latin typeface="Cambria Math" panose="02040503050406030204" pitchFamily="18" charset="0"/>
                                  <a:cs typeface="Calibri" pitchFamily="34" charset="0"/>
                                </a:rPr>
                              </m:ctrlPr>
                            </m:sSubPr>
                            <m:e>
                              <m:d>
                                <m:dPr>
                                  <m:ctrlPr>
                                    <a:rPr lang="en-US" i="1">
                                      <a:latin typeface="Cambria Math" panose="02040503050406030204" pitchFamily="18" charset="0"/>
                                      <a:cs typeface="Calibri" pitchFamily="34" charset="0"/>
                                    </a:rPr>
                                  </m:ctrlPr>
                                </m:dPr>
                                <m:e>
                                  <m:sSubSup>
                                    <m:sSubSupPr>
                                      <m:ctrlPr>
                                        <a:rPr lang="en-US" i="1">
                                          <a:latin typeface="Cambria Math" panose="02040503050406030204" pitchFamily="18" charset="0"/>
                                          <a:cs typeface="Calibri" pitchFamily="34" charset="0"/>
                                        </a:rPr>
                                      </m:ctrlPr>
                                    </m:sSubSupPr>
                                    <m:e>
                                      <m:r>
                                        <a:rPr lang="en-US" i="1">
                                          <a:latin typeface="Cambria Math"/>
                                          <a:cs typeface="Calibri" pitchFamily="34" charset="0"/>
                                        </a:rPr>
                                        <m:t>𝜎</m:t>
                                      </m:r>
                                    </m:e>
                                    <m:sub>
                                      <m:r>
                                        <a:rPr lang="en-US" i="1">
                                          <a:latin typeface="Cambria Math"/>
                                          <a:cs typeface="Calibri" pitchFamily="34" charset="0"/>
                                        </a:rPr>
                                        <m:t>𝑑</m:t>
                                      </m:r>
                                    </m:sub>
                                    <m:sup>
                                      <m:r>
                                        <a:rPr lang="en-US" i="1">
                                          <a:latin typeface="Cambria Math"/>
                                          <a:cs typeface="Calibri" pitchFamily="34" charset="0"/>
                                        </a:rPr>
                                        <m:t>2</m:t>
                                      </m:r>
                                    </m:sup>
                                  </m:sSubSup>
                                </m:e>
                              </m:d>
                            </m:e>
                            <m:sub>
                              <m:r>
                                <a:rPr lang="en-US" i="1">
                                  <a:latin typeface="Cambria Math"/>
                                  <a:cs typeface="Calibri" pitchFamily="34" charset="0"/>
                                </a:rPr>
                                <m:t>𝑡</m:t>
                              </m:r>
                              <m:r>
                                <a:rPr lang="en-US" i="1">
                                  <a:latin typeface="Cambria Math"/>
                                  <a:cs typeface="Calibri" pitchFamily="34" charset="0"/>
                                </a:rPr>
                                <m:t>+</m:t>
                              </m:r>
                              <m:r>
                                <m:rPr>
                                  <m:sty m:val="p"/>
                                </m:rPr>
                                <a:rPr lang="en-US">
                                  <a:latin typeface="Cambria Math"/>
                                  <a:cs typeface="Calibri" pitchFamily="34" charset="0"/>
                                </a:rPr>
                                <m:t>Δ</m:t>
                              </m:r>
                              <m:r>
                                <a:rPr lang="en-US" i="1">
                                  <a:latin typeface="Cambria Math"/>
                                  <a:cs typeface="Calibri" pitchFamily="34" charset="0"/>
                                </a:rPr>
                                <m:t>𝑡</m:t>
                              </m:r>
                            </m:sub>
                          </m:sSub>
                        </m:num>
                        <m:den>
                          <m:r>
                            <a:rPr lang="en-US" i="1">
                              <a:latin typeface="Cambria Math"/>
                              <a:cs typeface="Calibri" pitchFamily="34" charset="0"/>
                            </a:rPr>
                            <m:t>6</m:t>
                          </m:r>
                          <m:r>
                            <a:rPr lang="en-US" i="1">
                              <a:latin typeface="Cambria Math"/>
                              <a:cs typeface="Calibri" pitchFamily="34" charset="0"/>
                            </a:rPr>
                            <m:t>𝐺</m:t>
                          </m:r>
                        </m:den>
                      </m:f>
                    </m:oMath>
                  </m:oMathPara>
                </a14:m>
                <a:endParaRPr lang="en-US" dirty="0">
                  <a:latin typeface="Calibri" pitchFamily="34" charset="0"/>
                  <a:cs typeface="Calibri" pitchFamily="34" charset="0"/>
                </a:endParaRPr>
              </a:p>
            </p:txBody>
          </p:sp>
        </mc:Choice>
        <mc:Fallback xmlns="">
          <p:sp>
            <p:nvSpPr>
              <p:cNvPr id="19" name="Прямоугольник 18"/>
              <p:cNvSpPr>
                <a:spLocks noRot="1" noChangeAspect="1" noMove="1" noResize="1" noEditPoints="1" noAdjustHandles="1" noChangeArrowheads="1" noChangeShapeType="1" noTextEdit="1"/>
              </p:cNvSpPr>
              <p:nvPr/>
            </p:nvSpPr>
            <p:spPr>
              <a:xfrm>
                <a:off x="4557905" y="4329285"/>
                <a:ext cx="2529282" cy="701539"/>
              </a:xfrm>
              <a:prstGeom prst="rect">
                <a:avLst/>
              </a:prstGeom>
              <a:blipFill>
                <a:blip r:embed="rId4"/>
                <a:stretch>
                  <a:fillRect b="-17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483086" y="3156371"/>
                <a:ext cx="4356577" cy="4277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Δ</m:t>
                      </m:r>
                      <m:sSup>
                        <m:sSupPr>
                          <m:ctrlPr>
                            <a:rPr lang="en-US" i="1">
                              <a:latin typeface="Cambria Math" panose="02040503050406030204" pitchFamily="18" charset="0"/>
                            </a:rPr>
                          </m:ctrlPr>
                        </m:sSupPr>
                        <m:e>
                          <m:r>
                            <a:rPr lang="en-US" i="1">
                              <a:latin typeface="Cambria Math"/>
                            </a:rPr>
                            <m:t>𝑃</m:t>
                          </m:r>
                        </m:e>
                        <m:sup>
                          <m:r>
                            <a:rPr lang="en-US" i="1">
                              <a:latin typeface="Cambria Math"/>
                            </a:rPr>
                            <m:t>𝑡</m:t>
                          </m:r>
                          <m:r>
                            <a:rPr lang="en-US" i="1">
                              <a:latin typeface="Cambria Math"/>
                            </a:rPr>
                            <m:t>+</m:t>
                          </m:r>
                          <m:r>
                            <m:rPr>
                              <m:sty m:val="p"/>
                            </m:rPr>
                            <a:rPr lang="en-US">
                              <a:latin typeface="Cambria Math"/>
                            </a:rPr>
                            <m:t>Δ</m:t>
                          </m:r>
                          <m:r>
                            <a:rPr lang="en-US" i="1">
                              <a:latin typeface="Cambria Math"/>
                            </a:rPr>
                            <m:t>𝑡</m:t>
                          </m:r>
                        </m:sup>
                      </m:sSup>
                      <m:r>
                        <a:rPr lang="en-US" i="1">
                          <a:latin typeface="Cambria Math"/>
                        </a:rPr>
                        <m:t>=−</m:t>
                      </m:r>
                      <m:r>
                        <a:rPr lang="en-US" i="1">
                          <a:latin typeface="Cambria Math"/>
                        </a:rPr>
                        <m:t>𝐵</m:t>
                      </m:r>
                      <m:r>
                        <a:rPr lang="en-US" i="1">
                          <a:latin typeface="Cambria Math"/>
                        </a:rPr>
                        <m:t>𝜇</m:t>
                      </m:r>
                      <m:r>
                        <a:rPr lang="en-US" i="1">
                          <a:latin typeface="Cambria Math"/>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a:rPr>
                                    <m:t>𝐵</m:t>
                                  </m:r>
                                  <m:r>
                                    <a:rPr lang="en-US" i="1">
                                      <a:latin typeface="Cambria Math"/>
                                    </a:rPr>
                                    <m:t>𝜇</m:t>
                                  </m:r>
                                  <m:r>
                                    <a:rPr lang="en-US" i="1">
                                      <a:latin typeface="Cambria Math"/>
                                    </a:rPr>
                                    <m:t>+</m:t>
                                  </m:r>
                                  <m:r>
                                    <m:rPr>
                                      <m:sty m:val="p"/>
                                    </m:rPr>
                                    <a:rPr lang="en-US">
                                      <a:latin typeface="Cambria Math"/>
                                    </a:rPr>
                                    <m:t>Δ</m:t>
                                  </m:r>
                                  <m:sSup>
                                    <m:sSupPr>
                                      <m:ctrlPr>
                                        <a:rPr lang="en-US" i="1">
                                          <a:latin typeface="Cambria Math" panose="02040503050406030204" pitchFamily="18" charset="0"/>
                                        </a:rPr>
                                      </m:ctrlPr>
                                    </m:sSupPr>
                                    <m:e>
                                      <m:r>
                                        <a:rPr lang="en-US" i="1">
                                          <a:latin typeface="Cambria Math"/>
                                        </a:rPr>
                                        <m:t>𝑃</m:t>
                                      </m:r>
                                    </m:e>
                                    <m:sup>
                                      <m:r>
                                        <a:rPr lang="en-US" i="1">
                                          <a:latin typeface="Cambria Math"/>
                                        </a:rPr>
                                        <m:t>𝑡</m:t>
                                      </m:r>
                                    </m:sup>
                                  </m:sSup>
                                </m:e>
                              </m:d>
                            </m:e>
                            <m:sup>
                              <m:r>
                                <a:rPr lang="en-US" i="1">
                                  <a:latin typeface="Cambria Math"/>
                                </a:rPr>
                                <m:t>2</m:t>
                              </m:r>
                            </m:sup>
                          </m:sSup>
                          <m:r>
                            <a:rPr lang="en-US" i="1">
                              <a:latin typeface="Cambria Math"/>
                            </a:rPr>
                            <m:t>+2</m:t>
                          </m:r>
                          <m:r>
                            <a:rPr lang="en-US" i="1">
                              <a:latin typeface="Cambria Math"/>
                            </a:rPr>
                            <m:t>𝛽</m:t>
                          </m:r>
                          <m:r>
                            <a:rPr lang="en-US" i="1">
                              <a:latin typeface="Cambria Math"/>
                            </a:rPr>
                            <m:t>𝐵</m:t>
                          </m:r>
                          <m:r>
                            <m:rPr>
                              <m:sty m:val="p"/>
                            </m:rPr>
                            <a:rPr lang="en-US">
                              <a:latin typeface="Cambria Math"/>
                            </a:rPr>
                            <m:t>Δ</m:t>
                          </m:r>
                          <m:r>
                            <a:rPr lang="en-US" i="1">
                              <a:latin typeface="Cambria Math"/>
                            </a:rPr>
                            <m:t>𝑈</m:t>
                          </m:r>
                        </m:e>
                      </m:rad>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483086" y="3156371"/>
                <a:ext cx="4356577" cy="427746"/>
              </a:xfrm>
              <a:prstGeom prst="rect">
                <a:avLst/>
              </a:prstGeom>
              <a:blipFill>
                <a:blip r:embed="rId5"/>
                <a:stretch>
                  <a:fillRect b="-11765"/>
                </a:stretch>
              </a:blipFill>
            </p:spPr>
            <p:txBody>
              <a:bodyPr/>
              <a:lstStyle/>
              <a:p>
                <a:r>
                  <a:rPr lang="ru-RU">
                    <a:noFill/>
                  </a:rPr>
                  <a:t> </a:t>
                </a:r>
              </a:p>
            </p:txBody>
          </p:sp>
        </mc:Fallback>
      </mc:AlternateContent>
      <p:sp>
        <p:nvSpPr>
          <p:cNvPr id="21" name="TextBox 20"/>
          <p:cNvSpPr txBox="1"/>
          <p:nvPr/>
        </p:nvSpPr>
        <p:spPr>
          <a:xfrm>
            <a:off x="4521337" y="5036064"/>
            <a:ext cx="3667200" cy="369332"/>
          </a:xfrm>
          <a:prstGeom prst="rect">
            <a:avLst/>
          </a:prstGeom>
          <a:noFill/>
        </p:spPr>
        <p:txBody>
          <a:bodyPr wrap="square" rtlCol="0">
            <a:spAutoFit/>
          </a:bodyPr>
          <a:lstStyle/>
          <a:p>
            <a:r>
              <a:rPr lang="ru-RU" b="1" dirty="0">
                <a:latin typeface="Calibri" pitchFamily="34" charset="0"/>
                <a:cs typeface="Calibri" pitchFamily="34" charset="0"/>
              </a:rPr>
              <a:t>Полное давление</a:t>
            </a:r>
            <a:r>
              <a:rPr lang="en-US" b="1" dirty="0">
                <a:latin typeface="Calibri" pitchFamily="34" charset="0"/>
                <a:cs typeface="Calibri" pitchFamily="34" charset="0"/>
              </a:rPr>
              <a:t>:</a:t>
            </a:r>
          </a:p>
        </p:txBody>
      </p:sp>
      <mc:AlternateContent xmlns:mc="http://schemas.openxmlformats.org/markup-compatibility/2006" xmlns:a14="http://schemas.microsoft.com/office/drawing/2010/main">
        <mc:Choice Requires="a14">
          <p:sp>
            <p:nvSpPr>
              <p:cNvPr id="22" name="TextBox 21"/>
              <p:cNvSpPr txBox="1"/>
              <p:nvPr/>
            </p:nvSpPr>
            <p:spPr>
              <a:xfrm>
                <a:off x="4521337" y="5490580"/>
                <a:ext cx="21177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a:rPr>
                            <m:t>𝑷</m:t>
                          </m:r>
                        </m:e>
                        <m:sub>
                          <m:r>
                            <a:rPr lang="en-US" b="1">
                              <a:latin typeface="Cambria Math"/>
                            </a:rPr>
                            <m:t>𝐭𝐨𝐭𝐚𝐥</m:t>
                          </m:r>
                        </m:sub>
                      </m:sSub>
                      <m:r>
                        <a:rPr lang="en-US" b="1" i="1">
                          <a:latin typeface="Cambria Math"/>
                        </a:rPr>
                        <m:t>=</m:t>
                      </m:r>
                      <m:sSub>
                        <m:sSubPr>
                          <m:ctrlPr>
                            <a:rPr lang="en-US" b="1" i="1">
                              <a:latin typeface="Cambria Math" panose="02040503050406030204" pitchFamily="18" charset="0"/>
                            </a:rPr>
                          </m:ctrlPr>
                        </m:sSubPr>
                        <m:e>
                          <m:r>
                            <a:rPr lang="en-US" b="1" i="1">
                              <a:latin typeface="Cambria Math"/>
                            </a:rPr>
                            <m:t>𝑷</m:t>
                          </m:r>
                        </m:e>
                        <m:sub>
                          <m:r>
                            <a:rPr lang="en-US" b="1">
                              <a:latin typeface="Cambria Math"/>
                            </a:rPr>
                            <m:t>𝐄𝐨𝐒</m:t>
                          </m:r>
                        </m:sub>
                      </m:sSub>
                      <m:r>
                        <a:rPr lang="en-US" b="1" i="1">
                          <a:latin typeface="Cambria Math"/>
                        </a:rPr>
                        <m:t>+</m:t>
                      </m:r>
                      <m:r>
                        <a:rPr lang="en-US" b="1">
                          <a:latin typeface="Cambria Math"/>
                        </a:rPr>
                        <m:t>𝚫</m:t>
                      </m:r>
                      <m:r>
                        <a:rPr lang="en-US" b="1" i="1">
                          <a:latin typeface="Cambria Math"/>
                        </a:rPr>
                        <m:t>𝑷</m:t>
                      </m:r>
                    </m:oMath>
                  </m:oMathPara>
                </a14:m>
                <a:endParaRPr lang="en-US"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4521337" y="5490580"/>
                <a:ext cx="2117759" cy="369332"/>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516165" y="2409131"/>
                <a:ext cx="3217612" cy="369332"/>
              </a:xfrm>
              <a:prstGeom prst="rect">
                <a:avLst/>
              </a:prstGeom>
              <a:noFill/>
            </p:spPr>
            <p:txBody>
              <a:bodyPr wrap="none" rtlCol="0">
                <a:spAutoFit/>
              </a:bodyPr>
              <a:lstStyle/>
              <a:p>
                <a14:m>
                  <m:oMath xmlns:m="http://schemas.openxmlformats.org/officeDocument/2006/math">
                    <m:r>
                      <a:rPr lang="en-US" i="1">
                        <a:latin typeface="Cambria Math"/>
                      </a:rPr>
                      <m:t>𝐵</m:t>
                    </m:r>
                  </m:oMath>
                </a14:m>
                <a:r>
                  <a:rPr lang="en-US" dirty="0"/>
                  <a:t> </a:t>
                </a:r>
                <a:r>
                  <a:rPr lang="en-US" dirty="0">
                    <a:latin typeface="Calibri" pitchFamily="34" charset="0"/>
                    <a:cs typeface="Calibri" pitchFamily="34" charset="0"/>
                  </a:rPr>
                  <a:t>– </a:t>
                </a:r>
                <a:r>
                  <a:rPr lang="ru-RU" dirty="0">
                    <a:latin typeface="Calibri" pitchFamily="34" charset="0"/>
                    <a:cs typeface="Calibri" pitchFamily="34" charset="0"/>
                  </a:rPr>
                  <a:t>модуль объемного сжатия</a:t>
                </a:r>
                <a:r>
                  <a:rPr lang="en-US" dirty="0">
                    <a:latin typeface="Calibri" pitchFamily="34" charset="0"/>
                    <a:cs typeface="Calibri" pitchFamily="34" charset="0"/>
                  </a:rPr>
                  <a:t>,</a:t>
                </a:r>
              </a:p>
            </p:txBody>
          </p:sp>
        </mc:Choice>
        <mc:Fallback xmlns="">
          <p:sp>
            <p:nvSpPr>
              <p:cNvPr id="23" name="TextBox 22"/>
              <p:cNvSpPr txBox="1">
                <a:spLocks noRot="1" noChangeAspect="1" noMove="1" noResize="1" noEditPoints="1" noAdjustHandles="1" noChangeArrowheads="1" noChangeShapeType="1" noTextEdit="1"/>
              </p:cNvSpPr>
              <p:nvPr/>
            </p:nvSpPr>
            <p:spPr>
              <a:xfrm>
                <a:off x="4516165" y="2409131"/>
                <a:ext cx="3217612" cy="369332"/>
              </a:xfrm>
              <a:prstGeom prst="rect">
                <a:avLst/>
              </a:prstGeom>
              <a:blipFill>
                <a:blip r:embed="rId7"/>
                <a:stretch>
                  <a:fillRect t="-6667" r="-394" b="-2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508842" y="2782751"/>
                <a:ext cx="3069951" cy="369332"/>
              </a:xfrm>
              <a:prstGeom prst="rect">
                <a:avLst/>
              </a:prstGeom>
              <a:noFill/>
            </p:spPr>
            <p:txBody>
              <a:bodyPr wrap="square" rtlCol="0">
                <a:spAutoFit/>
              </a:bodyPr>
              <a:lstStyle/>
              <a:p>
                <a14:m>
                  <m:oMath xmlns:m="http://schemas.openxmlformats.org/officeDocument/2006/math">
                    <m:r>
                      <a:rPr lang="en-US" i="1">
                        <a:latin typeface="Cambria Math"/>
                      </a:rPr>
                      <m:t>𝜇</m:t>
                    </m:r>
                    <m:r>
                      <a:rPr lang="en-US" i="1">
                        <a:latin typeface="Cambria Math"/>
                      </a:rPr>
                      <m:t>=</m:t>
                    </m:r>
                    <m:r>
                      <a:rPr lang="en-US" i="1">
                        <a:latin typeface="Cambria Math"/>
                      </a:rPr>
                      <m:t>𝜌</m:t>
                    </m:r>
                    <m:r>
                      <a:rPr lang="en-US" i="1">
                        <a:latin typeface="Cambria Math"/>
                      </a:rPr>
                      <m:t>/</m:t>
                    </m:r>
                    <m:sSub>
                      <m:sSubPr>
                        <m:ctrlPr>
                          <a:rPr lang="en-US" i="1">
                            <a:latin typeface="Cambria Math" panose="02040503050406030204" pitchFamily="18" charset="0"/>
                          </a:rPr>
                        </m:ctrlPr>
                      </m:sSubPr>
                      <m:e>
                        <m:r>
                          <a:rPr lang="en-US" i="1">
                            <a:latin typeface="Cambria Math"/>
                          </a:rPr>
                          <m:t>𝜌</m:t>
                        </m:r>
                      </m:e>
                      <m:sub>
                        <m:r>
                          <a:rPr lang="en-US" i="1">
                            <a:latin typeface="Cambria Math"/>
                          </a:rPr>
                          <m:t>0</m:t>
                        </m:r>
                      </m:sub>
                    </m:sSub>
                    <m:r>
                      <a:rPr lang="en-US" i="1">
                        <a:latin typeface="Cambria Math"/>
                      </a:rPr>
                      <m:t>−1</m:t>
                    </m:r>
                  </m:oMath>
                </a14:m>
                <a:r>
                  <a:rPr lang="ru-RU" dirty="0">
                    <a:latin typeface="Calibri" pitchFamily="34" charset="0"/>
                    <a:cs typeface="Calibri" pitchFamily="34" charset="0"/>
                  </a:rPr>
                  <a:t> </a:t>
                </a:r>
                <a:endParaRPr lang="en-US" dirty="0">
                  <a:latin typeface="Calibri" pitchFamily="34" charset="0"/>
                  <a:cs typeface="Calibri"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508842" y="2782751"/>
                <a:ext cx="3069951" cy="369332"/>
              </a:xfrm>
              <a:prstGeom prst="rect">
                <a:avLst/>
              </a:prstGeom>
              <a:blipFill>
                <a:blip r:embed="rId8"/>
                <a:stretch>
                  <a:fillRect b="-13333"/>
                </a:stretch>
              </a:blipFill>
            </p:spPr>
            <p:txBody>
              <a:bodyPr/>
              <a:lstStyle/>
              <a:p>
                <a:r>
                  <a:rPr lang="ru-RU">
                    <a:noFill/>
                  </a:rPr>
                  <a:t> </a:t>
                </a:r>
              </a:p>
            </p:txBody>
          </p:sp>
        </mc:Fallback>
      </mc:AlternateContent>
      <p:sp>
        <p:nvSpPr>
          <p:cNvPr id="6" name="Прямоугольник 5"/>
          <p:cNvSpPr/>
          <p:nvPr/>
        </p:nvSpPr>
        <p:spPr>
          <a:xfrm>
            <a:off x="437528" y="5852293"/>
            <a:ext cx="1994981" cy="523220"/>
          </a:xfrm>
          <a:prstGeom prst="rect">
            <a:avLst/>
          </a:prstGeom>
        </p:spPr>
        <p:txBody>
          <a:bodyPr wrap="square">
            <a:spAutoFit/>
          </a:bodyPr>
          <a:lstStyle/>
          <a:p>
            <a:pPr algn="ctr"/>
            <a:r>
              <a:rPr lang="fr-FR" sz="1400" i="1" dirty="0">
                <a:latin typeface="+mj-lt"/>
              </a:rPr>
              <a:t>Mingwei Chen et al.</a:t>
            </a:r>
          </a:p>
          <a:p>
            <a:pPr algn="ctr"/>
            <a:r>
              <a:rPr lang="fr-FR" sz="1400" i="1" dirty="0">
                <a:latin typeface="+mj-lt"/>
              </a:rPr>
              <a:t>Science 299, 1563 (2003)</a:t>
            </a:r>
            <a:endParaRPr lang="en-US" sz="1400" i="1" dirty="0">
              <a:latin typeface="+mj-lt"/>
            </a:endParaRPr>
          </a:p>
        </p:txBody>
      </p:sp>
      <p:sp>
        <p:nvSpPr>
          <p:cNvPr id="7" name="Прямоугольник 6"/>
          <p:cNvSpPr/>
          <p:nvPr/>
        </p:nvSpPr>
        <p:spPr>
          <a:xfrm>
            <a:off x="2266096" y="5852601"/>
            <a:ext cx="2320668" cy="523220"/>
          </a:xfrm>
          <a:prstGeom prst="rect">
            <a:avLst/>
          </a:prstGeom>
        </p:spPr>
        <p:txBody>
          <a:bodyPr wrap="square">
            <a:spAutoFit/>
          </a:bodyPr>
          <a:lstStyle/>
          <a:p>
            <a:pPr algn="ctr"/>
            <a:r>
              <a:rPr lang="ru-RU" sz="1400" dirty="0">
                <a:latin typeface="+mj-lt"/>
              </a:rPr>
              <a:t>Локальные разрушения </a:t>
            </a:r>
          </a:p>
          <a:p>
            <a:pPr algn="ctr"/>
            <a:r>
              <a:rPr lang="ru-RU" sz="1400" dirty="0">
                <a:latin typeface="+mj-lt"/>
              </a:rPr>
              <a:t>при моделировании</a:t>
            </a:r>
            <a:endParaRPr lang="en-US" sz="1400" dirty="0">
              <a:latin typeface="+mj-lt"/>
            </a:endParaRPr>
          </a:p>
        </p:txBody>
      </p:sp>
      <p:sp>
        <p:nvSpPr>
          <p:cNvPr id="25" name="TextBox 24"/>
          <p:cNvSpPr txBox="1"/>
          <p:nvPr/>
        </p:nvSpPr>
        <p:spPr>
          <a:xfrm>
            <a:off x="90152" y="4171136"/>
            <a:ext cx="4621013" cy="369332"/>
          </a:xfrm>
          <a:prstGeom prst="rect">
            <a:avLst/>
          </a:prstGeom>
          <a:noFill/>
        </p:spPr>
        <p:txBody>
          <a:bodyPr wrap="square" rtlCol="0">
            <a:spAutoFit/>
          </a:bodyPr>
          <a:lstStyle/>
          <a:p>
            <a:pPr algn="ctr"/>
            <a:r>
              <a:rPr lang="ru-RU" b="1" dirty="0" err="1"/>
              <a:t>Аморфизация</a:t>
            </a:r>
            <a:r>
              <a:rPr lang="ru-RU" b="1" dirty="0"/>
              <a:t> </a:t>
            </a:r>
            <a:r>
              <a:rPr lang="en-US" b="1" dirty="0"/>
              <a:t>B</a:t>
            </a:r>
            <a:r>
              <a:rPr lang="en-US" b="1" baseline="-25000" dirty="0"/>
              <a:t>4</a:t>
            </a:r>
            <a:r>
              <a:rPr lang="en-US" b="1" dirty="0"/>
              <a:t>C </a:t>
            </a:r>
            <a:r>
              <a:rPr lang="ru-RU" b="1" dirty="0"/>
              <a:t>при ударном сжатии</a:t>
            </a:r>
          </a:p>
        </p:txBody>
      </p:sp>
      <p:sp>
        <p:nvSpPr>
          <p:cNvPr id="28" name="Заголовок 1">
            <a:extLst>
              <a:ext uri="{FF2B5EF4-FFF2-40B4-BE49-F238E27FC236}">
                <a16:creationId xmlns:a16="http://schemas.microsoft.com/office/drawing/2014/main" id="{4B67E764-FEFF-4848-8C45-3AD184E6F558}"/>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rPr>
              <a:t>Уравнение состояния карбида бора</a:t>
            </a:r>
          </a:p>
        </p:txBody>
      </p:sp>
      <p:pic>
        <p:nvPicPr>
          <p:cNvPr id="31" name="Рисунок 2">
            <a:extLst>
              <a:ext uri="{FF2B5EF4-FFF2-40B4-BE49-F238E27FC236}">
                <a16:creationId xmlns:a16="http://schemas.microsoft.com/office/drawing/2014/main" id="{4E8DEC15-1D4B-FC4D-B7F3-3B697360A09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7544" y="4497816"/>
            <a:ext cx="1944216" cy="1379456"/>
          </a:xfrm>
          <a:prstGeom prst="rect">
            <a:avLst/>
          </a:prstGeom>
        </p:spPr>
      </p:pic>
      <p:pic>
        <p:nvPicPr>
          <p:cNvPr id="32" name="Рисунок 4">
            <a:extLst>
              <a:ext uri="{FF2B5EF4-FFF2-40B4-BE49-F238E27FC236}">
                <a16:creationId xmlns:a16="http://schemas.microsoft.com/office/drawing/2014/main" id="{B5389A0B-7167-DC47-BD6E-E1142AD2743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3538"/>
          <a:stretch/>
        </p:blipFill>
        <p:spPr>
          <a:xfrm>
            <a:off x="2458923" y="4497816"/>
            <a:ext cx="1916757" cy="1379456"/>
          </a:xfrm>
          <a:prstGeom prst="rect">
            <a:avLst/>
          </a:prstGeom>
          <a:effectLst/>
        </p:spPr>
      </p:pic>
      <p:pic>
        <p:nvPicPr>
          <p:cNvPr id="4" name="Picture 3">
            <a:extLst>
              <a:ext uri="{FF2B5EF4-FFF2-40B4-BE49-F238E27FC236}">
                <a16:creationId xmlns:a16="http://schemas.microsoft.com/office/drawing/2014/main" id="{74E57484-9E03-5740-8F81-04A06861FA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153" y="789955"/>
            <a:ext cx="4342683" cy="3386259"/>
          </a:xfrm>
          <a:prstGeom prst="rect">
            <a:avLst/>
          </a:prstGeom>
        </p:spPr>
      </p:pic>
      <p:sp>
        <p:nvSpPr>
          <p:cNvPr id="33" name="Footer Placeholder 4">
            <a:extLst>
              <a:ext uri="{FF2B5EF4-FFF2-40B4-BE49-F238E27FC236}">
                <a16:creationId xmlns:a16="http://schemas.microsoft.com/office/drawing/2014/main" id="{E4AAA95E-61A7-4B42-8FC9-A6E89E663D9D}"/>
              </a:ext>
            </a:extLst>
          </p:cNvPr>
          <p:cNvSpPr>
            <a:spLocks noGrp="1"/>
          </p:cNvSpPr>
          <p:nvPr>
            <p:ph type="ftr" sz="quarter" idx="11"/>
          </p:nvPr>
        </p:nvSpPr>
        <p:spPr>
          <a:xfrm>
            <a:off x="1547664" y="6404022"/>
            <a:ext cx="5688632" cy="265338"/>
          </a:xfrm>
        </p:spPr>
        <p:txBody>
          <a:bodyPr/>
          <a:lstStyle/>
          <a:p>
            <a:pPr algn="r"/>
            <a:r>
              <a:rPr lang="en-US" i="1" dirty="0">
                <a:latin typeface="Calibri" pitchFamily="34" charset="0"/>
                <a:cs typeface="Calibri" pitchFamily="34" charset="0"/>
              </a:rPr>
              <a:t>P. </a:t>
            </a:r>
            <a:r>
              <a:rPr lang="en-US" i="1" dirty="0" err="1">
                <a:latin typeface="Calibri" pitchFamily="34" charset="0"/>
                <a:cs typeface="Calibri" pitchFamily="34" charset="0"/>
              </a:rPr>
              <a:t>Dera</a:t>
            </a:r>
            <a:r>
              <a:rPr lang="en-US" i="1" dirty="0">
                <a:latin typeface="Calibri" pitchFamily="34" charset="0"/>
                <a:cs typeface="Calibri" pitchFamily="34" charset="0"/>
              </a:rPr>
              <a:t> et al., Journal of Solid State Chemistry 215 85-93 (2014)</a:t>
            </a:r>
            <a:endParaRPr lang="en-US" dirty="0"/>
          </a:p>
        </p:txBody>
      </p:sp>
      <p:sp>
        <p:nvSpPr>
          <p:cNvPr id="34" name="Slide Number Placeholder 5">
            <a:extLst>
              <a:ext uri="{FF2B5EF4-FFF2-40B4-BE49-F238E27FC236}">
                <a16:creationId xmlns:a16="http://schemas.microsoft.com/office/drawing/2014/main" id="{232BA685-5448-AD43-BB12-89B3AA8D4E2E}"/>
              </a:ext>
            </a:extLst>
          </p:cNvPr>
          <p:cNvSpPr>
            <a:spLocks noGrp="1"/>
          </p:cNvSpPr>
          <p:nvPr>
            <p:ph type="sldNum" sz="quarter" idx="12"/>
          </p:nvPr>
        </p:nvSpPr>
        <p:spPr>
          <a:xfrm>
            <a:off x="7092280" y="6597352"/>
            <a:ext cx="527720" cy="260649"/>
          </a:xfrm>
        </p:spPr>
        <p:txBody>
          <a:bodyPr/>
          <a:lstStyle/>
          <a:p>
            <a:fld id="{87DCAC94-A3A0-449A-A150-0B00F71F960E}" type="slidenum">
              <a:rPr lang="ru-RU" smtClean="0"/>
              <a:pPr/>
              <a:t>11</a:t>
            </a:fld>
            <a:endParaRPr lang="ru-RU" dirty="0"/>
          </a:p>
        </p:txBody>
      </p:sp>
      <p:sp>
        <p:nvSpPr>
          <p:cNvPr id="26" name="Date Placeholder 3">
            <a:extLst>
              <a:ext uri="{FF2B5EF4-FFF2-40B4-BE49-F238E27FC236}">
                <a16:creationId xmlns:a16="http://schemas.microsoft.com/office/drawing/2014/main" id="{C7472F53-A9DA-4E47-9337-AAEAF3F74985}"/>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a:p>
        </p:txBody>
      </p:sp>
    </p:spTree>
    <p:extLst>
      <p:ext uri="{BB962C8B-B14F-4D97-AF65-F5344CB8AC3E}">
        <p14:creationId xmlns:p14="http://schemas.microsoft.com/office/powerpoint/2010/main" val="3752779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ig4_supplement">
            <a:hlinkClick r:id="" action="ppaction://media"/>
            <a:extLst>
              <a:ext uri="{FF2B5EF4-FFF2-40B4-BE49-F238E27FC236}">
                <a16:creationId xmlns:a16="http://schemas.microsoft.com/office/drawing/2014/main" id="{6EE3AA3D-825A-4E41-9FA9-734FC5FF7F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162817"/>
            <a:ext cx="9144000" cy="2101850"/>
          </a:xfrm>
          <a:prstGeom prst="rect">
            <a:avLst/>
          </a:prstGeom>
        </p:spPr>
      </p:pic>
      <p:sp>
        <p:nvSpPr>
          <p:cNvPr id="14" name="Заголовок 1">
            <a:extLst>
              <a:ext uri="{FF2B5EF4-FFF2-40B4-BE49-F238E27FC236}">
                <a16:creationId xmlns:a16="http://schemas.microsoft.com/office/drawing/2014/main" id="{4055E94C-2DD0-AD4C-8D40-EC5729B259E1}"/>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rPr>
              <a:t> SPH-</a:t>
            </a:r>
            <a:r>
              <a:rPr lang="ru-RU" sz="3200" b="1" dirty="0">
                <a:solidFill>
                  <a:schemeClr val="bg1"/>
                </a:solidFill>
              </a:rPr>
              <a:t>моделирование с высоким разрешением</a:t>
            </a:r>
          </a:p>
        </p:txBody>
      </p:sp>
      <p:sp>
        <p:nvSpPr>
          <p:cNvPr id="15" name="Footer Placeholder 4">
            <a:extLst>
              <a:ext uri="{FF2B5EF4-FFF2-40B4-BE49-F238E27FC236}">
                <a16:creationId xmlns:a16="http://schemas.microsoft.com/office/drawing/2014/main" id="{CE1578A2-6CB9-3649-92B3-827ADF7A708A}"/>
              </a:ext>
            </a:extLst>
          </p:cNvPr>
          <p:cNvSpPr>
            <a:spLocks noGrp="1"/>
          </p:cNvSpPr>
          <p:nvPr>
            <p:ph type="ftr" sz="quarter" idx="11"/>
          </p:nvPr>
        </p:nvSpPr>
        <p:spPr>
          <a:xfrm>
            <a:off x="1547664" y="6201676"/>
            <a:ext cx="5688632" cy="265338"/>
          </a:xfrm>
        </p:spPr>
        <p:txBody>
          <a:bodyPr/>
          <a:lstStyle/>
          <a:p>
            <a:pPr marL="228600" indent="-228600" algn="r"/>
            <a:r>
              <a:rPr lang="ru-RU" i="1" dirty="0"/>
              <a:t>Эксперимент: </a:t>
            </a:r>
            <a:r>
              <a:rPr lang="en-US" i="1" dirty="0"/>
              <a:t>D. E. Grady and R. L. Moody, </a:t>
            </a:r>
            <a:r>
              <a:rPr lang="en-US" i="1" dirty="0" err="1"/>
              <a:t>Tech.Rep</a:t>
            </a:r>
            <a:r>
              <a:rPr lang="en-US" i="1" dirty="0"/>
              <a:t>.</a:t>
            </a:r>
            <a:r>
              <a:rPr lang="ru-RU" i="1" dirty="0"/>
              <a:t> </a:t>
            </a:r>
            <a:r>
              <a:rPr lang="en-US" i="1" dirty="0"/>
              <a:t>SAND96-0551</a:t>
            </a:r>
            <a:r>
              <a:rPr lang="ru-RU" i="1" dirty="0"/>
              <a:t> (1996)</a:t>
            </a:r>
          </a:p>
        </p:txBody>
      </p:sp>
      <p:sp>
        <p:nvSpPr>
          <p:cNvPr id="17" name="Footer Placeholder 4">
            <a:extLst>
              <a:ext uri="{FF2B5EF4-FFF2-40B4-BE49-F238E27FC236}">
                <a16:creationId xmlns:a16="http://schemas.microsoft.com/office/drawing/2014/main" id="{F1489F0B-1AAE-7D49-878B-D670D0D4715F}"/>
              </a:ext>
            </a:extLst>
          </p:cNvPr>
          <p:cNvSpPr txBox="1">
            <a:spLocks/>
          </p:cNvSpPr>
          <p:nvPr/>
        </p:nvSpPr>
        <p:spPr>
          <a:xfrm>
            <a:off x="1547664" y="6404022"/>
            <a:ext cx="5688632" cy="26533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r"/>
            <a:r>
              <a:rPr lang="ru-RU" i="1" dirty="0"/>
              <a:t>Расчет: </a:t>
            </a:r>
            <a:r>
              <a:rPr lang="en-US" i="1" dirty="0">
                <a:latin typeface="Calibri" charset="0"/>
                <a:ea typeface="Calibri" charset="0"/>
                <a:cs typeface="Calibri" charset="0"/>
              </a:rPr>
              <a:t>S. A. Dyachkov et al., Journal of Applied Physics </a:t>
            </a:r>
            <a:r>
              <a:rPr lang="en-US" b="1" i="1" dirty="0">
                <a:latin typeface="Calibri" charset="0"/>
                <a:ea typeface="Calibri" charset="0"/>
                <a:cs typeface="Calibri" charset="0"/>
              </a:rPr>
              <a:t>124 </a:t>
            </a:r>
            <a:r>
              <a:rPr lang="en-US" i="1" dirty="0">
                <a:latin typeface="Calibri" charset="0"/>
                <a:ea typeface="Calibri" charset="0"/>
                <a:cs typeface="Calibri" charset="0"/>
              </a:rPr>
              <a:t>085902 (2018)</a:t>
            </a:r>
          </a:p>
        </p:txBody>
      </p:sp>
      <p:pic>
        <p:nvPicPr>
          <p:cNvPr id="18" name="Picture 17" descr="A picture containing object&#10;&#10;Description automatically generated">
            <a:extLst>
              <a:ext uri="{FF2B5EF4-FFF2-40B4-BE49-F238E27FC236}">
                <a16:creationId xmlns:a16="http://schemas.microsoft.com/office/drawing/2014/main" id="{523A1F44-3E9C-4042-B81D-ABF2228D3441}"/>
              </a:ext>
            </a:extLst>
          </p:cNvPr>
          <p:cNvPicPr>
            <a:picLocks noChangeAspect="1"/>
          </p:cNvPicPr>
          <p:nvPr/>
        </p:nvPicPr>
        <p:blipFill rotWithShape="1">
          <a:blip r:embed="rId6">
            <a:extLst>
              <a:ext uri="{28A0092B-C50C-407E-A947-70E740481C1C}">
                <a14:useLocalDpi xmlns:a14="http://schemas.microsoft.com/office/drawing/2010/main" val="0"/>
              </a:ext>
            </a:extLst>
          </a:blip>
          <a:srcRect l="49469" t="6010" r="-459" b="71997"/>
          <a:stretch/>
        </p:blipFill>
        <p:spPr>
          <a:xfrm>
            <a:off x="212238" y="995958"/>
            <a:ext cx="2784281" cy="560834"/>
          </a:xfrm>
          <a:prstGeom prst="rect">
            <a:avLst/>
          </a:prstGeom>
        </p:spPr>
      </p:pic>
      <p:sp>
        <p:nvSpPr>
          <p:cNvPr id="11" name="Footer Placeholder 4">
            <a:extLst>
              <a:ext uri="{FF2B5EF4-FFF2-40B4-BE49-F238E27FC236}">
                <a16:creationId xmlns:a16="http://schemas.microsoft.com/office/drawing/2014/main" id="{EC09CBA1-57FE-F244-BACF-F82276E89CC0}"/>
              </a:ext>
            </a:extLst>
          </p:cNvPr>
          <p:cNvSpPr txBox="1">
            <a:spLocks/>
          </p:cNvSpPr>
          <p:nvPr/>
        </p:nvSpPr>
        <p:spPr>
          <a:xfrm>
            <a:off x="178850" y="1792100"/>
            <a:ext cx="4868887" cy="284736"/>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r>
              <a:rPr lang="en-US" i="1" dirty="0">
                <a:latin typeface="Calibri" charset="0"/>
                <a:ea typeface="Calibri" charset="0"/>
                <a:cs typeface="Calibri" charset="0"/>
              </a:rPr>
              <a:t>A. N. </a:t>
            </a:r>
            <a:r>
              <a:rPr lang="en-US" i="1" dirty="0" err="1">
                <a:latin typeface="Calibri" charset="0"/>
                <a:ea typeface="Calibri" charset="0"/>
                <a:cs typeface="Calibri" charset="0"/>
              </a:rPr>
              <a:t>Parshikov</a:t>
            </a:r>
            <a:r>
              <a:rPr lang="en-US" i="1" dirty="0">
                <a:latin typeface="Calibri" charset="0"/>
                <a:ea typeface="Calibri" charset="0"/>
                <a:cs typeface="Calibri" charset="0"/>
              </a:rPr>
              <a:t>, S. A. </a:t>
            </a:r>
            <a:r>
              <a:rPr lang="en-US" i="1" dirty="0" err="1">
                <a:latin typeface="Calibri" charset="0"/>
                <a:ea typeface="Calibri" charset="0"/>
                <a:cs typeface="Calibri" charset="0"/>
              </a:rPr>
              <a:t>Medin</a:t>
            </a:r>
            <a:r>
              <a:rPr lang="en-US" i="1" dirty="0">
                <a:latin typeface="Calibri" charset="0"/>
                <a:ea typeface="Calibri" charset="0"/>
                <a:cs typeface="Calibri" charset="0"/>
              </a:rPr>
              <a:t>. J. Comp. Phys. </a:t>
            </a:r>
            <a:r>
              <a:rPr lang="en-US" b="1" i="1" dirty="0">
                <a:latin typeface="Calibri" charset="0"/>
                <a:ea typeface="Calibri" charset="0"/>
                <a:cs typeface="Calibri" charset="0"/>
              </a:rPr>
              <a:t>180 </a:t>
            </a:r>
            <a:r>
              <a:rPr lang="en-US" i="1" dirty="0">
                <a:latin typeface="Calibri" charset="0"/>
                <a:ea typeface="Calibri" charset="0"/>
                <a:cs typeface="Calibri" charset="0"/>
              </a:rPr>
              <a:t>353-382 (2002)</a:t>
            </a:r>
          </a:p>
        </p:txBody>
      </p:sp>
      <p:pic>
        <p:nvPicPr>
          <p:cNvPr id="12" name="Picture 11" descr="A picture containing object&#10;&#10;Description automatically generated">
            <a:extLst>
              <a:ext uri="{FF2B5EF4-FFF2-40B4-BE49-F238E27FC236}">
                <a16:creationId xmlns:a16="http://schemas.microsoft.com/office/drawing/2014/main" id="{4974D325-41DA-814C-AAB2-A08DAD48C03A}"/>
              </a:ext>
            </a:extLst>
          </p:cNvPr>
          <p:cNvPicPr>
            <a:picLocks noChangeAspect="1"/>
          </p:cNvPicPr>
          <p:nvPr/>
        </p:nvPicPr>
        <p:blipFill rotWithShape="1">
          <a:blip r:embed="rId6">
            <a:extLst>
              <a:ext uri="{28A0092B-C50C-407E-A947-70E740481C1C}">
                <a14:useLocalDpi xmlns:a14="http://schemas.microsoft.com/office/drawing/2010/main" val="0"/>
              </a:ext>
            </a:extLst>
          </a:blip>
          <a:srcRect l="49469" t="35560" r="-459"/>
          <a:stretch/>
        </p:blipFill>
        <p:spPr>
          <a:xfrm>
            <a:off x="227362" y="2060848"/>
            <a:ext cx="2760462" cy="1629161"/>
          </a:xfrm>
          <a:prstGeom prst="rect">
            <a:avLst/>
          </a:prstGeom>
        </p:spPr>
      </p:pic>
      <p:sp>
        <p:nvSpPr>
          <p:cNvPr id="2" name="TextBox 1">
            <a:extLst>
              <a:ext uri="{FF2B5EF4-FFF2-40B4-BE49-F238E27FC236}">
                <a16:creationId xmlns:a16="http://schemas.microsoft.com/office/drawing/2014/main" id="{16569ACB-CA8F-EE42-A2CC-9606877CB6C7}"/>
              </a:ext>
            </a:extLst>
          </p:cNvPr>
          <p:cNvSpPr txBox="1"/>
          <p:nvPr/>
        </p:nvSpPr>
        <p:spPr>
          <a:xfrm>
            <a:off x="158392" y="715929"/>
            <a:ext cx="4629632" cy="338554"/>
          </a:xfrm>
          <a:prstGeom prst="rect">
            <a:avLst/>
          </a:prstGeom>
          <a:noFill/>
        </p:spPr>
        <p:txBody>
          <a:bodyPr wrap="square" rtlCol="0">
            <a:spAutoFit/>
          </a:bodyPr>
          <a:lstStyle/>
          <a:p>
            <a:r>
              <a:rPr lang="ru-RU" sz="1600" b="1" dirty="0"/>
              <a:t>Интерполяция значений функции и ее градиента</a:t>
            </a:r>
          </a:p>
        </p:txBody>
      </p:sp>
      <p:sp>
        <p:nvSpPr>
          <p:cNvPr id="20" name="TextBox 19">
            <a:extLst>
              <a:ext uri="{FF2B5EF4-FFF2-40B4-BE49-F238E27FC236}">
                <a16:creationId xmlns:a16="http://schemas.microsoft.com/office/drawing/2014/main" id="{101A04C0-8587-F049-B667-91CF1A0D8F2E}"/>
              </a:ext>
            </a:extLst>
          </p:cNvPr>
          <p:cNvSpPr txBox="1"/>
          <p:nvPr/>
        </p:nvSpPr>
        <p:spPr>
          <a:xfrm>
            <a:off x="158392" y="1556792"/>
            <a:ext cx="4868887" cy="338554"/>
          </a:xfrm>
          <a:prstGeom prst="rect">
            <a:avLst/>
          </a:prstGeom>
          <a:noFill/>
        </p:spPr>
        <p:txBody>
          <a:bodyPr wrap="square" rtlCol="0">
            <a:spAutoFit/>
          </a:bodyPr>
          <a:lstStyle/>
          <a:p>
            <a:r>
              <a:rPr lang="ru-RU" sz="1600" b="1" dirty="0"/>
              <a:t>Аппроксимация уравнений</a:t>
            </a:r>
            <a:r>
              <a:rPr lang="en-US" sz="1600" b="1" dirty="0"/>
              <a:t> </a:t>
            </a:r>
            <a:r>
              <a:rPr lang="ru-RU" sz="1600" b="1" dirty="0"/>
              <a:t>гидродинамики </a:t>
            </a:r>
            <a:r>
              <a:rPr lang="en-US" sz="1600" b="1" dirty="0"/>
              <a:t>(CSPH)</a:t>
            </a:r>
            <a:endParaRPr lang="ru-RU" sz="1600" b="1" dirty="0"/>
          </a:p>
        </p:txBody>
      </p:sp>
      <p:sp>
        <p:nvSpPr>
          <p:cNvPr id="21" name="TextBox 20">
            <a:extLst>
              <a:ext uri="{FF2B5EF4-FFF2-40B4-BE49-F238E27FC236}">
                <a16:creationId xmlns:a16="http://schemas.microsoft.com/office/drawing/2014/main" id="{CADE26C2-B07F-2F41-B9B5-DD31B6EFCE5E}"/>
              </a:ext>
            </a:extLst>
          </p:cNvPr>
          <p:cNvSpPr txBox="1"/>
          <p:nvPr/>
        </p:nvSpPr>
        <p:spPr>
          <a:xfrm>
            <a:off x="5212365" y="715929"/>
            <a:ext cx="3528392" cy="338554"/>
          </a:xfrm>
          <a:prstGeom prst="rect">
            <a:avLst/>
          </a:prstGeom>
          <a:noFill/>
        </p:spPr>
        <p:txBody>
          <a:bodyPr wrap="square" rtlCol="0">
            <a:spAutoFit/>
          </a:bodyPr>
          <a:lstStyle/>
          <a:p>
            <a:r>
              <a:rPr lang="ru-RU" sz="1600" b="1" dirty="0"/>
              <a:t>Решение задачи Римана на контакте</a:t>
            </a:r>
          </a:p>
        </p:txBody>
      </p:sp>
      <p:sp>
        <p:nvSpPr>
          <p:cNvPr id="22" name="TextBox 21">
            <a:extLst>
              <a:ext uri="{FF2B5EF4-FFF2-40B4-BE49-F238E27FC236}">
                <a16:creationId xmlns:a16="http://schemas.microsoft.com/office/drawing/2014/main" id="{0CA335BE-06F5-3E4C-BDC7-B3758696CBB3}"/>
              </a:ext>
            </a:extLst>
          </p:cNvPr>
          <p:cNvSpPr txBox="1"/>
          <p:nvPr/>
        </p:nvSpPr>
        <p:spPr>
          <a:xfrm>
            <a:off x="134834" y="3673379"/>
            <a:ext cx="4868887" cy="338554"/>
          </a:xfrm>
          <a:prstGeom prst="rect">
            <a:avLst/>
          </a:prstGeom>
          <a:noFill/>
        </p:spPr>
        <p:txBody>
          <a:bodyPr wrap="square" rtlCol="0">
            <a:spAutoFit/>
          </a:bodyPr>
          <a:lstStyle/>
          <a:p>
            <a:r>
              <a:rPr lang="ru-RU" sz="1600" b="1" dirty="0"/>
              <a:t>Моделирование одноосного сжатия карбида бора</a:t>
            </a:r>
          </a:p>
        </p:txBody>
      </p:sp>
      <p:sp>
        <p:nvSpPr>
          <p:cNvPr id="6" name="TextBox 5"/>
          <p:cNvSpPr txBox="1"/>
          <p:nvPr/>
        </p:nvSpPr>
        <p:spPr>
          <a:xfrm>
            <a:off x="155552" y="3902729"/>
            <a:ext cx="1440160" cy="338554"/>
          </a:xfrm>
          <a:prstGeom prst="rect">
            <a:avLst/>
          </a:prstGeom>
          <a:noFill/>
        </p:spPr>
        <p:txBody>
          <a:bodyPr wrap="square" rtlCol="0">
            <a:spAutoFit/>
          </a:bodyPr>
          <a:lstStyle/>
          <a:p>
            <a:r>
              <a:rPr lang="ru-RU" sz="1600" dirty="0"/>
              <a:t>ударник </a:t>
            </a:r>
            <a:r>
              <a:rPr lang="en-US" sz="1600" dirty="0"/>
              <a:t>B</a:t>
            </a:r>
            <a:r>
              <a:rPr lang="en-US" sz="1600" baseline="-25000" dirty="0"/>
              <a:t>4</a:t>
            </a:r>
            <a:r>
              <a:rPr lang="en-US" sz="1600" dirty="0"/>
              <a:t>C</a:t>
            </a:r>
            <a:endParaRPr lang="ru-RU" sz="1600" dirty="0"/>
          </a:p>
        </p:txBody>
      </p:sp>
      <p:sp>
        <p:nvSpPr>
          <p:cNvPr id="7" name="TextBox 6"/>
          <p:cNvSpPr txBox="1"/>
          <p:nvPr/>
        </p:nvSpPr>
        <p:spPr>
          <a:xfrm>
            <a:off x="2940085" y="3912334"/>
            <a:ext cx="1440160" cy="338554"/>
          </a:xfrm>
          <a:prstGeom prst="rect">
            <a:avLst/>
          </a:prstGeom>
          <a:noFill/>
        </p:spPr>
        <p:txBody>
          <a:bodyPr wrap="square" rtlCol="0">
            <a:spAutoFit/>
          </a:bodyPr>
          <a:lstStyle/>
          <a:p>
            <a:pPr algn="r"/>
            <a:r>
              <a:rPr lang="en-US" sz="1600" dirty="0"/>
              <a:t> </a:t>
            </a:r>
            <a:r>
              <a:rPr lang="ru-RU" sz="1600" dirty="0"/>
              <a:t>мишень </a:t>
            </a:r>
            <a:r>
              <a:rPr lang="en-US" sz="1600" dirty="0"/>
              <a:t>B</a:t>
            </a:r>
            <a:r>
              <a:rPr lang="en-US" sz="1600" baseline="-25000" dirty="0"/>
              <a:t>4</a:t>
            </a:r>
            <a:r>
              <a:rPr lang="en-US" sz="1600" dirty="0"/>
              <a:t>C</a:t>
            </a:r>
            <a:endParaRPr lang="ru-RU" sz="1600" dirty="0"/>
          </a:p>
        </p:txBody>
      </p:sp>
      <p:sp>
        <p:nvSpPr>
          <p:cNvPr id="8" name="TextBox 7"/>
          <p:cNvSpPr txBox="1"/>
          <p:nvPr/>
        </p:nvSpPr>
        <p:spPr>
          <a:xfrm>
            <a:off x="5504250" y="3909134"/>
            <a:ext cx="1296144" cy="338554"/>
          </a:xfrm>
          <a:prstGeom prst="rect">
            <a:avLst/>
          </a:prstGeom>
          <a:noFill/>
        </p:spPr>
        <p:txBody>
          <a:bodyPr wrap="square" rtlCol="0">
            <a:spAutoFit/>
          </a:bodyPr>
          <a:lstStyle/>
          <a:p>
            <a:pPr algn="r"/>
            <a:r>
              <a:rPr lang="ru-RU" sz="1600" dirty="0"/>
              <a:t>окно </a:t>
            </a:r>
            <a:r>
              <a:rPr lang="en-US" sz="1600" dirty="0" err="1"/>
              <a:t>LiF</a:t>
            </a:r>
            <a:endParaRPr lang="ru-RU" sz="1600" dirty="0"/>
          </a:p>
        </p:txBody>
      </p:sp>
      <p:sp>
        <p:nvSpPr>
          <p:cNvPr id="23" name="Slide Number Placeholder 5">
            <a:extLst>
              <a:ext uri="{FF2B5EF4-FFF2-40B4-BE49-F238E27FC236}">
                <a16:creationId xmlns:a16="http://schemas.microsoft.com/office/drawing/2014/main" id="{452DED0E-82D9-674D-8E9A-A721D205374D}"/>
              </a:ext>
            </a:extLst>
          </p:cNvPr>
          <p:cNvSpPr>
            <a:spLocks noGrp="1"/>
          </p:cNvSpPr>
          <p:nvPr>
            <p:ph type="sldNum" sz="quarter" idx="12"/>
          </p:nvPr>
        </p:nvSpPr>
        <p:spPr>
          <a:xfrm>
            <a:off x="7092280" y="6597352"/>
            <a:ext cx="527720" cy="260649"/>
          </a:xfrm>
        </p:spPr>
        <p:txBody>
          <a:bodyPr/>
          <a:lstStyle/>
          <a:p>
            <a:fld id="{87DCAC94-A3A0-449A-A150-0B00F71F960E}" type="slidenum">
              <a:rPr lang="ru-RU" smtClean="0"/>
              <a:pPr/>
              <a:t>12</a:t>
            </a:fld>
            <a:endParaRPr lang="ru-RU" dirty="0"/>
          </a:p>
        </p:txBody>
      </p:sp>
      <p:sp>
        <p:nvSpPr>
          <p:cNvPr id="24" name="Date Placeholder 3">
            <a:extLst>
              <a:ext uri="{FF2B5EF4-FFF2-40B4-BE49-F238E27FC236}">
                <a16:creationId xmlns:a16="http://schemas.microsoft.com/office/drawing/2014/main" id="{4943C418-F378-9F4B-8499-ED004DABAF41}"/>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a:p>
        </p:txBody>
      </p:sp>
      <p:pic>
        <p:nvPicPr>
          <p:cNvPr id="10" name="Picture 9" descr="A picture containing indoor, object, computer&#10;&#10;Description automatically generated">
            <a:extLst>
              <a:ext uri="{FF2B5EF4-FFF2-40B4-BE49-F238E27FC236}">
                <a16:creationId xmlns:a16="http://schemas.microsoft.com/office/drawing/2014/main" id="{2DD40DBF-966E-6841-807F-11D05BA428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9134" y="1146469"/>
            <a:ext cx="4393853" cy="2709914"/>
          </a:xfrm>
          <a:prstGeom prst="rect">
            <a:avLst/>
          </a:prstGeom>
        </p:spPr>
      </p:pic>
    </p:spTree>
    <p:extLst>
      <p:ext uri="{BB962C8B-B14F-4D97-AF65-F5344CB8AC3E}">
        <p14:creationId xmlns:p14="http://schemas.microsoft.com/office/powerpoint/2010/main" val="276223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Z:\home\cepera\Conferences\2017\SCCM-2017\presentation\pics\sandia_profiles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08" y="1584541"/>
            <a:ext cx="4369174" cy="32728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home\cepera\Conferences\2017\SCCM-2017\presentation\pics\sandia_profiles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6916" y="1601328"/>
            <a:ext cx="4427984" cy="325610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51520" y="4950293"/>
            <a:ext cx="8064896" cy="646331"/>
          </a:xfrm>
          <a:prstGeom prst="rect">
            <a:avLst/>
          </a:prstGeom>
          <a:noFill/>
        </p:spPr>
        <p:txBody>
          <a:bodyPr wrap="square" rtlCol="0">
            <a:spAutoFit/>
          </a:bodyPr>
          <a:lstStyle/>
          <a:p>
            <a:pPr marL="342900" indent="-342900">
              <a:buFont typeface="Arial" pitchFamily="34" charset="0"/>
              <a:buChar char="•"/>
            </a:pPr>
            <a:r>
              <a:rPr lang="ru-RU" dirty="0"/>
              <a:t>Во всех тестах используется один набор параметров модели карбида бора</a:t>
            </a:r>
          </a:p>
          <a:p>
            <a:pPr marL="342900" indent="-342900">
              <a:buFont typeface="Arial" pitchFamily="34" charset="0"/>
              <a:buChar char="•"/>
            </a:pPr>
            <a:r>
              <a:rPr lang="ru-RU" dirty="0"/>
              <a:t>Достигнуто согласие с экспериментами в широком диапазоне нагрузок</a:t>
            </a:r>
          </a:p>
        </p:txBody>
      </p:sp>
      <p:sp>
        <p:nvSpPr>
          <p:cNvPr id="22" name="Прямоугольник 21"/>
          <p:cNvSpPr/>
          <p:nvPr/>
        </p:nvSpPr>
        <p:spPr>
          <a:xfrm>
            <a:off x="405948" y="1065676"/>
            <a:ext cx="4273556" cy="461665"/>
          </a:xfrm>
          <a:prstGeom prst="rect">
            <a:avLst/>
          </a:prstGeom>
        </p:spPr>
        <p:txBody>
          <a:bodyPr wrap="square">
            <a:spAutoFit/>
          </a:bodyPr>
          <a:lstStyle/>
          <a:p>
            <a:pPr algn="ctr"/>
            <a:r>
              <a:rPr lang="ru-RU" sz="2400" b="1" dirty="0"/>
              <a:t>Эксперименты с</a:t>
            </a:r>
            <a:r>
              <a:rPr lang="ru-RU" sz="2400" b="1" dirty="0">
                <a:solidFill>
                  <a:srgbClr val="00B0F0"/>
                </a:solidFill>
              </a:rPr>
              <a:t> </a:t>
            </a:r>
            <a:r>
              <a:rPr lang="ru-RU" sz="2400" b="1" dirty="0">
                <a:solidFill>
                  <a:srgbClr val="0070C0"/>
                </a:solidFill>
              </a:rPr>
              <a:t>разгрузкой</a:t>
            </a:r>
            <a:endParaRPr lang="en-US" sz="2400" dirty="0">
              <a:solidFill>
                <a:srgbClr val="0070C0"/>
              </a:solidFill>
            </a:endParaRPr>
          </a:p>
        </p:txBody>
      </p:sp>
      <p:sp>
        <p:nvSpPr>
          <p:cNvPr id="23" name="Прямоугольник 22"/>
          <p:cNvSpPr/>
          <p:nvPr/>
        </p:nvSpPr>
        <p:spPr>
          <a:xfrm>
            <a:off x="4845360" y="1083402"/>
            <a:ext cx="4273556" cy="461665"/>
          </a:xfrm>
          <a:prstGeom prst="rect">
            <a:avLst/>
          </a:prstGeom>
        </p:spPr>
        <p:txBody>
          <a:bodyPr wrap="square">
            <a:spAutoFit/>
          </a:bodyPr>
          <a:lstStyle/>
          <a:p>
            <a:pPr algn="ctr"/>
            <a:r>
              <a:rPr lang="ru-RU" sz="2400" b="1" dirty="0"/>
              <a:t>Эксперименты с </a:t>
            </a:r>
            <a:r>
              <a:rPr lang="ru-RU" sz="2400" b="1" dirty="0">
                <a:solidFill>
                  <a:srgbClr val="00B050"/>
                </a:solidFill>
              </a:rPr>
              <a:t>догрузкой</a:t>
            </a:r>
            <a:endParaRPr lang="en-US" sz="2400" dirty="0"/>
          </a:p>
        </p:txBody>
      </p:sp>
      <p:sp>
        <p:nvSpPr>
          <p:cNvPr id="18" name="Заголовок 1">
            <a:extLst>
              <a:ext uri="{FF2B5EF4-FFF2-40B4-BE49-F238E27FC236}">
                <a16:creationId xmlns:a16="http://schemas.microsoft.com/office/drawing/2014/main" id="{3764A9A8-9D94-3F46-89BB-82930B57D39C}"/>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rPr>
              <a:t>SPH</a:t>
            </a:r>
            <a:r>
              <a:rPr lang="ru-RU" sz="3200" b="1" dirty="0">
                <a:solidFill>
                  <a:schemeClr val="bg1"/>
                </a:solidFill>
              </a:rPr>
              <a:t>-моделирование экспериментов </a:t>
            </a:r>
            <a:r>
              <a:rPr lang="en-US" sz="3200" b="1" dirty="0">
                <a:solidFill>
                  <a:schemeClr val="bg1"/>
                </a:solidFill>
              </a:rPr>
              <a:t>Vogler et al.</a:t>
            </a:r>
            <a:endParaRPr lang="ru-RU" sz="3200" b="1" dirty="0">
              <a:solidFill>
                <a:schemeClr val="bg1"/>
              </a:solidFill>
            </a:endParaRPr>
          </a:p>
        </p:txBody>
      </p:sp>
      <p:sp>
        <p:nvSpPr>
          <p:cNvPr id="19" name="Slide Number Placeholder 5">
            <a:extLst>
              <a:ext uri="{FF2B5EF4-FFF2-40B4-BE49-F238E27FC236}">
                <a16:creationId xmlns:a16="http://schemas.microsoft.com/office/drawing/2014/main" id="{FC665350-940D-634C-B252-70C247C9010F}"/>
              </a:ext>
            </a:extLst>
          </p:cNvPr>
          <p:cNvSpPr>
            <a:spLocks noGrp="1"/>
          </p:cNvSpPr>
          <p:nvPr>
            <p:ph type="sldNum" sz="quarter" idx="12"/>
          </p:nvPr>
        </p:nvSpPr>
        <p:spPr>
          <a:xfrm>
            <a:off x="7092280" y="6597352"/>
            <a:ext cx="527720" cy="260649"/>
          </a:xfrm>
        </p:spPr>
        <p:txBody>
          <a:bodyPr/>
          <a:lstStyle/>
          <a:p>
            <a:fld id="{87DCAC94-A3A0-449A-A150-0B00F71F960E}" type="slidenum">
              <a:rPr lang="ru-RU" smtClean="0"/>
              <a:pPr/>
              <a:t>13</a:t>
            </a:fld>
            <a:endParaRPr lang="ru-RU" dirty="0"/>
          </a:p>
        </p:txBody>
      </p:sp>
      <p:sp>
        <p:nvSpPr>
          <p:cNvPr id="20" name="Footer Placeholder 4">
            <a:extLst>
              <a:ext uri="{FF2B5EF4-FFF2-40B4-BE49-F238E27FC236}">
                <a16:creationId xmlns:a16="http://schemas.microsoft.com/office/drawing/2014/main" id="{B992C3C4-36A6-FA4C-97D4-E9B7072D5253}"/>
              </a:ext>
            </a:extLst>
          </p:cNvPr>
          <p:cNvSpPr>
            <a:spLocks noGrp="1"/>
          </p:cNvSpPr>
          <p:nvPr>
            <p:ph type="ftr" sz="quarter" idx="11"/>
          </p:nvPr>
        </p:nvSpPr>
        <p:spPr>
          <a:xfrm>
            <a:off x="1547664" y="6404022"/>
            <a:ext cx="5688632" cy="265338"/>
          </a:xfrm>
        </p:spPr>
        <p:txBody>
          <a:bodyPr/>
          <a:lstStyle/>
          <a:p>
            <a:pPr algn="r"/>
            <a:r>
              <a:rPr lang="en-US" i="1" dirty="0">
                <a:latin typeface="Calibri" pitchFamily="34" charset="0"/>
                <a:cs typeface="Calibri" pitchFamily="34" charset="0"/>
              </a:rPr>
              <a:t>Vogler T. et al. J. Appl. Phys. </a:t>
            </a:r>
            <a:r>
              <a:rPr lang="en-US" b="1" i="1" dirty="0">
                <a:latin typeface="Calibri" pitchFamily="34" charset="0"/>
                <a:cs typeface="Calibri" pitchFamily="34" charset="0"/>
              </a:rPr>
              <a:t>95</a:t>
            </a:r>
            <a:r>
              <a:rPr lang="en-US" i="1" dirty="0">
                <a:latin typeface="Calibri" pitchFamily="34" charset="0"/>
                <a:cs typeface="Calibri" pitchFamily="34" charset="0"/>
              </a:rPr>
              <a:t>, 8,  4173–4183 (2004)</a:t>
            </a:r>
            <a:endParaRPr lang="en-US" dirty="0"/>
          </a:p>
        </p:txBody>
      </p:sp>
      <p:sp>
        <p:nvSpPr>
          <p:cNvPr id="24" name="Date Placeholder 3">
            <a:extLst>
              <a:ext uri="{FF2B5EF4-FFF2-40B4-BE49-F238E27FC236}">
                <a16:creationId xmlns:a16="http://schemas.microsoft.com/office/drawing/2014/main" id="{DB929240-E91D-3A4C-84CF-16CA607B8F38}"/>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a:p>
        </p:txBody>
      </p:sp>
    </p:spTree>
    <p:extLst>
      <p:ext uri="{BB962C8B-B14F-4D97-AF65-F5344CB8AC3E}">
        <p14:creationId xmlns:p14="http://schemas.microsoft.com/office/powerpoint/2010/main" val="838891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Z:\home\cepera\Conferences\2017\SCCM-2017\presentation\pics\BC10_comp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1124744"/>
            <a:ext cx="4464496" cy="32607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Z:\home\cepera\Conferences\2017\SCCM-2017\presentation\pics\intact_fail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96" y="1061212"/>
            <a:ext cx="4392488" cy="33878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p:cNvSpPr txBox="1"/>
              <p:nvPr/>
            </p:nvSpPr>
            <p:spPr>
              <a:xfrm>
                <a:off x="179512" y="4499225"/>
                <a:ext cx="8784976" cy="1821076"/>
              </a:xfrm>
              <a:prstGeom prst="rect">
                <a:avLst/>
              </a:prstGeom>
              <a:noFill/>
            </p:spPr>
            <p:txBody>
              <a:bodyPr wrap="square" rtlCol="0">
                <a:spAutoFit/>
              </a:bodyPr>
              <a:lstStyle/>
              <a:p>
                <a:pPr marL="342900" indent="-342900">
                  <a:buFont typeface="Arial" pitchFamily="34" charset="0"/>
                  <a:buChar char="•"/>
                </a:pPr>
                <a:r>
                  <a:rPr lang="ru-RU" dirty="0"/>
                  <a:t>Использование различной технологии производства карбида бора оказывает влияние на его отклик при ударной нагрузке</a:t>
                </a:r>
                <a:endParaRPr lang="en-US" dirty="0"/>
              </a:p>
              <a:p>
                <a:pPr marL="342900" indent="-342900">
                  <a:buFont typeface="Arial" pitchFamily="34" charset="0"/>
                  <a:buChar char="•"/>
                </a:pPr>
                <a:r>
                  <a:rPr lang="ru-RU" dirty="0"/>
                  <a:t>Моделирование показывает, что это обусловлено разницей в величине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𝑓</m:t>
                        </m:r>
                      </m:sub>
                    </m:sSub>
                  </m:oMath>
                </a14:m>
                <a:endParaRPr lang="en-US" dirty="0"/>
              </a:p>
              <a:p>
                <a:pPr marL="342900" indent="-342900">
                  <a:buFont typeface="Arial" pitchFamily="34" charset="0"/>
                  <a:buChar char="•"/>
                </a:pPr>
                <a:r>
                  <a:rPr lang="ru-RU" dirty="0"/>
                  <a:t>Подбирая</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𝑓</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𝑃</m:t>
                        </m:r>
                      </m:e>
                    </m:d>
                  </m:oMath>
                </a14:m>
                <a:r>
                  <a:rPr lang="ru-RU" dirty="0"/>
                  <a:t> для данного варианта карбида бора,</a:t>
                </a:r>
                <a:r>
                  <a:rPr lang="en-US" dirty="0"/>
                  <a:t> </a:t>
                </a:r>
                <a:r>
                  <a:rPr lang="ru-RU" dirty="0"/>
                  <a:t>можно получить достоверное описание экспериментов по одноосному сжатию</a:t>
                </a:r>
                <a:endParaRPr lang="en-US" dirty="0"/>
              </a:p>
              <a:p>
                <a:pPr marL="342900" indent="-342900">
                  <a:buFont typeface="Arial" pitchFamily="34" charset="0"/>
                  <a:buChar char="•"/>
                </a:pPr>
                <a:r>
                  <a:rPr lang="ru-RU" dirty="0"/>
                  <a:t>Возможно,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𝑓</m:t>
                        </m:r>
                      </m:sub>
                    </m:sSub>
                    <m:r>
                      <a:rPr lang="en-US" i="1">
                        <a:latin typeface="Cambria Math" panose="02040503050406030204" pitchFamily="18" charset="0"/>
                      </a:rPr>
                      <m:t> </m:t>
                    </m:r>
                  </m:oMath>
                </a14:m>
                <a:r>
                  <a:rPr lang="ru-RU" dirty="0"/>
                  <a:t>можно извлечь из атомистического моделирования</a:t>
                </a:r>
              </a:p>
            </p:txBody>
          </p:sp>
        </mc:Choice>
        <mc:Fallback xmlns="">
          <p:sp>
            <p:nvSpPr>
              <p:cNvPr id="12" name="TextBox 11"/>
              <p:cNvSpPr txBox="1">
                <a:spLocks noRot="1" noChangeAspect="1" noMove="1" noResize="1" noEditPoints="1" noAdjustHandles="1" noChangeArrowheads="1" noChangeShapeType="1" noTextEdit="1"/>
              </p:cNvSpPr>
              <p:nvPr/>
            </p:nvSpPr>
            <p:spPr>
              <a:xfrm>
                <a:off x="179512" y="4499225"/>
                <a:ext cx="8784976" cy="1821076"/>
              </a:xfrm>
              <a:prstGeom prst="rect">
                <a:avLst/>
              </a:prstGeom>
              <a:blipFill>
                <a:blip r:embed="rId5"/>
                <a:stretch>
                  <a:fillRect l="-289" t="-690" r="-289" b="-3448"/>
                </a:stretch>
              </a:blipFill>
            </p:spPr>
            <p:txBody>
              <a:bodyPr/>
              <a:lstStyle/>
              <a:p>
                <a:r>
                  <a:rPr lang="ru-RU">
                    <a:noFill/>
                  </a:rPr>
                  <a:t> </a:t>
                </a:r>
              </a:p>
            </p:txBody>
          </p:sp>
        </mc:Fallback>
      </mc:AlternateContent>
      <p:sp>
        <p:nvSpPr>
          <p:cNvPr id="13" name="Прямоугольник 12"/>
          <p:cNvSpPr/>
          <p:nvPr/>
        </p:nvSpPr>
        <p:spPr>
          <a:xfrm>
            <a:off x="611560" y="745671"/>
            <a:ext cx="3888432" cy="369332"/>
          </a:xfrm>
          <a:prstGeom prst="rect">
            <a:avLst/>
          </a:prstGeom>
        </p:spPr>
        <p:txBody>
          <a:bodyPr wrap="square">
            <a:spAutoFit/>
          </a:bodyPr>
          <a:lstStyle/>
          <a:p>
            <a:r>
              <a:rPr lang="ru-RU" b="1" dirty="0"/>
              <a:t>Прочность</a:t>
            </a:r>
            <a:r>
              <a:rPr lang="en-US" b="1" dirty="0"/>
              <a:t> B</a:t>
            </a:r>
            <a:r>
              <a:rPr lang="en-US" b="1" baseline="-25000" dirty="0"/>
              <a:t>4</a:t>
            </a:r>
            <a:r>
              <a:rPr lang="en-US" b="1" dirty="0"/>
              <a:t>C</a:t>
            </a:r>
            <a:r>
              <a:rPr lang="ru-RU" b="1" dirty="0"/>
              <a:t> может варьироваться</a:t>
            </a:r>
            <a:endParaRPr lang="en-US" dirty="0"/>
          </a:p>
        </p:txBody>
      </p:sp>
      <p:sp>
        <p:nvSpPr>
          <p:cNvPr id="14" name="Прямоугольник 13"/>
          <p:cNvSpPr/>
          <p:nvPr/>
        </p:nvSpPr>
        <p:spPr>
          <a:xfrm>
            <a:off x="4992080" y="751741"/>
            <a:ext cx="4104456" cy="369332"/>
          </a:xfrm>
          <a:prstGeom prst="rect">
            <a:avLst/>
          </a:prstGeom>
        </p:spPr>
        <p:txBody>
          <a:bodyPr wrap="square">
            <a:spAutoFit/>
          </a:bodyPr>
          <a:lstStyle/>
          <a:p>
            <a:pPr algn="ctr"/>
            <a:r>
              <a:rPr lang="ru-RU" b="1" dirty="0"/>
              <a:t>Волновые профили с </a:t>
            </a:r>
            <a:r>
              <a:rPr lang="en-US" b="1" dirty="0"/>
              <a:t>B</a:t>
            </a:r>
            <a:r>
              <a:rPr lang="en-US" b="1" baseline="-25000" dirty="0"/>
              <a:t>4</a:t>
            </a:r>
            <a:r>
              <a:rPr lang="en-US" b="1" dirty="0"/>
              <a:t>C</a:t>
            </a:r>
            <a:r>
              <a:rPr lang="ru-RU" b="1" dirty="0"/>
              <a:t> разного типа</a:t>
            </a:r>
            <a:endParaRPr lang="en-US" dirty="0"/>
          </a:p>
        </p:txBody>
      </p:sp>
      <p:sp>
        <p:nvSpPr>
          <p:cNvPr id="15" name="Заголовок 1">
            <a:extLst>
              <a:ext uri="{FF2B5EF4-FFF2-40B4-BE49-F238E27FC236}">
                <a16:creationId xmlns:a16="http://schemas.microsoft.com/office/drawing/2014/main" id="{BCEE47BA-8ACF-4E44-9AFC-5F50B3A21677}"/>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rPr>
              <a:t>Влияние прочности </a:t>
            </a:r>
            <a:r>
              <a:rPr lang="en-US" sz="3200" b="1" dirty="0">
                <a:solidFill>
                  <a:schemeClr val="bg1"/>
                </a:solidFill>
              </a:rPr>
              <a:t>B</a:t>
            </a:r>
            <a:r>
              <a:rPr lang="en-US" sz="3200" b="1" baseline="-25000" dirty="0">
                <a:solidFill>
                  <a:schemeClr val="bg1"/>
                </a:solidFill>
              </a:rPr>
              <a:t>4</a:t>
            </a:r>
            <a:r>
              <a:rPr lang="en-US" sz="3200" b="1" dirty="0">
                <a:solidFill>
                  <a:schemeClr val="bg1"/>
                </a:solidFill>
              </a:rPr>
              <a:t>C </a:t>
            </a:r>
            <a:r>
              <a:rPr lang="ru-RU" sz="3200" b="1" dirty="0">
                <a:solidFill>
                  <a:schemeClr val="bg1"/>
                </a:solidFill>
              </a:rPr>
              <a:t>на волновые профили</a:t>
            </a:r>
          </a:p>
        </p:txBody>
      </p:sp>
      <p:sp>
        <p:nvSpPr>
          <p:cNvPr id="16" name="Slide Number Placeholder 5">
            <a:extLst>
              <a:ext uri="{FF2B5EF4-FFF2-40B4-BE49-F238E27FC236}">
                <a16:creationId xmlns:a16="http://schemas.microsoft.com/office/drawing/2014/main" id="{C99663B0-942B-9D47-8A1E-6167F34CC3BC}"/>
              </a:ext>
            </a:extLst>
          </p:cNvPr>
          <p:cNvSpPr>
            <a:spLocks noGrp="1"/>
          </p:cNvSpPr>
          <p:nvPr>
            <p:ph type="sldNum" sz="quarter" idx="12"/>
          </p:nvPr>
        </p:nvSpPr>
        <p:spPr>
          <a:xfrm>
            <a:off x="7092280" y="6597352"/>
            <a:ext cx="527720" cy="260649"/>
          </a:xfrm>
        </p:spPr>
        <p:txBody>
          <a:bodyPr/>
          <a:lstStyle/>
          <a:p>
            <a:fld id="{87DCAC94-A3A0-449A-A150-0B00F71F960E}" type="slidenum">
              <a:rPr lang="ru-RU" smtClean="0"/>
              <a:pPr/>
              <a:t>14</a:t>
            </a:fld>
            <a:endParaRPr lang="ru-RU" dirty="0"/>
          </a:p>
        </p:txBody>
      </p:sp>
      <p:sp>
        <p:nvSpPr>
          <p:cNvPr id="19" name="Footer Placeholder 4">
            <a:extLst>
              <a:ext uri="{FF2B5EF4-FFF2-40B4-BE49-F238E27FC236}">
                <a16:creationId xmlns:a16="http://schemas.microsoft.com/office/drawing/2014/main" id="{4D348CFA-5D26-4C45-A5C0-4A7214077415}"/>
              </a:ext>
            </a:extLst>
          </p:cNvPr>
          <p:cNvSpPr txBox="1">
            <a:spLocks/>
          </p:cNvSpPr>
          <p:nvPr/>
        </p:nvSpPr>
        <p:spPr>
          <a:xfrm>
            <a:off x="1547664" y="6404022"/>
            <a:ext cx="5688632" cy="26533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r"/>
            <a:r>
              <a:rPr lang="ru-RU" i="1" dirty="0"/>
              <a:t>Расчет: </a:t>
            </a:r>
            <a:r>
              <a:rPr lang="en-US" i="1" dirty="0">
                <a:latin typeface="Calibri" charset="0"/>
                <a:ea typeface="Calibri" charset="0"/>
                <a:cs typeface="Calibri" charset="0"/>
              </a:rPr>
              <a:t>S. A. Dyachkov et al., Journal of Applied Physics </a:t>
            </a:r>
            <a:r>
              <a:rPr lang="en-US" b="1" i="1" dirty="0">
                <a:latin typeface="Calibri" charset="0"/>
                <a:ea typeface="Calibri" charset="0"/>
                <a:cs typeface="Calibri" charset="0"/>
              </a:rPr>
              <a:t>124 </a:t>
            </a:r>
            <a:r>
              <a:rPr lang="en-US" i="1" dirty="0">
                <a:latin typeface="Calibri" charset="0"/>
                <a:ea typeface="Calibri" charset="0"/>
                <a:cs typeface="Calibri" charset="0"/>
              </a:rPr>
              <a:t>085902 (2018)</a:t>
            </a:r>
          </a:p>
        </p:txBody>
      </p:sp>
      <p:sp>
        <p:nvSpPr>
          <p:cNvPr id="20" name="Date Placeholder 3">
            <a:extLst>
              <a:ext uri="{FF2B5EF4-FFF2-40B4-BE49-F238E27FC236}">
                <a16:creationId xmlns:a16="http://schemas.microsoft.com/office/drawing/2014/main" id="{8861AE78-F870-6747-9550-FC1BEFE596B2}"/>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a:p>
        </p:txBody>
      </p:sp>
    </p:spTree>
    <p:extLst>
      <p:ext uri="{BB962C8B-B14F-4D97-AF65-F5344CB8AC3E}">
        <p14:creationId xmlns:p14="http://schemas.microsoft.com/office/powerpoint/2010/main" val="164112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Z:\home\cepera\Conferences\2017\SCCM-2017\presentation\pics\BC4_profile_Experiment_n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497" y="795708"/>
            <a:ext cx="3544079" cy="27352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Z:\home\cepera\Conferences\2017\SCCM-2017\presentation\pics\BC7_profile_Experiment_ne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74" y="3535940"/>
            <a:ext cx="3612102" cy="27557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Z:\home\cepera\Conferences\2017\SCCM-2017\presentation\pics\BC5_profile_Experiment_ne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98587" y="810227"/>
            <a:ext cx="4987604" cy="38429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p:cNvSpPr txBox="1"/>
              <p:nvPr/>
            </p:nvSpPr>
            <p:spPr>
              <a:xfrm>
                <a:off x="3779912" y="4653136"/>
                <a:ext cx="5436096" cy="1521827"/>
              </a:xfrm>
              <a:prstGeom prst="rect">
                <a:avLst/>
              </a:prstGeom>
              <a:noFill/>
            </p:spPr>
            <p:txBody>
              <a:bodyPr wrap="square" rtlCol="0">
                <a:spAutoFit/>
              </a:bodyPr>
              <a:lstStyle/>
              <a:p>
                <a:pPr marL="342900" indent="-342900">
                  <a:buFont typeface="Arial" pitchFamily="34" charset="0"/>
                  <a:buChar char="•"/>
                </a:pPr>
                <a:r>
                  <a:rPr lang="ru-RU" dirty="0"/>
                  <a:t>Все опыты </a:t>
                </a:r>
                <a:r>
                  <a:rPr lang="en-US" dirty="0"/>
                  <a:t>Grady et al. </a:t>
                </a:r>
                <a:r>
                  <a:rPr lang="ru-RU" dirty="0"/>
                  <a:t>лучше описываются моделью с уменьшенной величиной</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𝑓</m:t>
                        </m:r>
                      </m:sub>
                    </m:sSub>
                  </m:oMath>
                </a14:m>
                <a:endParaRPr lang="en-US" dirty="0"/>
              </a:p>
              <a:p>
                <a:pPr marL="342900" indent="-342900">
                  <a:buFont typeface="Arial" pitchFamily="34" charset="0"/>
                  <a:buChar char="•"/>
                </a:pPr>
                <a:r>
                  <a:rPr lang="ru-RU" dirty="0"/>
                  <a:t>Так, моделирование теста </a:t>
                </a:r>
                <a:r>
                  <a:rPr lang="en-US" dirty="0"/>
                  <a:t>BC5 </a:t>
                </a:r>
                <a:r>
                  <a:rPr lang="ru-RU" dirty="0"/>
                  <a:t>с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𝑓</m:t>
                        </m:r>
                      </m:sub>
                    </m:sSub>
                  </m:oMath>
                </a14:m>
                <a:r>
                  <a:rPr lang="ru-RU" dirty="0"/>
                  <a:t> подобранным для данных </a:t>
                </a:r>
                <a:r>
                  <a:rPr lang="en-US" dirty="0"/>
                  <a:t>Vogler et al. </a:t>
                </a:r>
                <a:r>
                  <a:rPr lang="ru-RU" dirty="0"/>
                  <a:t>дает совсем другой профиль скорости</a:t>
                </a: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779912" y="4653136"/>
                <a:ext cx="5436096" cy="1521827"/>
              </a:xfrm>
              <a:prstGeom prst="rect">
                <a:avLst/>
              </a:prstGeom>
              <a:blipFill>
                <a:blip r:embed="rId6"/>
                <a:stretch>
                  <a:fillRect l="-699" t="-826" b="-5785"/>
                </a:stretch>
              </a:blipFill>
            </p:spPr>
            <p:txBody>
              <a:bodyPr/>
              <a:lstStyle/>
              <a:p>
                <a:r>
                  <a:rPr lang="ru-RU">
                    <a:noFill/>
                  </a:rPr>
                  <a:t> </a:t>
                </a:r>
              </a:p>
            </p:txBody>
          </p:sp>
        </mc:Fallback>
      </mc:AlternateContent>
      <p:sp>
        <p:nvSpPr>
          <p:cNvPr id="9" name="Slide Number Placeholder 5">
            <a:extLst>
              <a:ext uri="{FF2B5EF4-FFF2-40B4-BE49-F238E27FC236}">
                <a16:creationId xmlns:a16="http://schemas.microsoft.com/office/drawing/2014/main" id="{F0C19BF5-C47E-0C45-BB18-997DD82DF921}"/>
              </a:ext>
            </a:extLst>
          </p:cNvPr>
          <p:cNvSpPr>
            <a:spLocks noGrp="1"/>
          </p:cNvSpPr>
          <p:nvPr>
            <p:ph type="sldNum" sz="quarter" idx="12"/>
          </p:nvPr>
        </p:nvSpPr>
        <p:spPr>
          <a:xfrm>
            <a:off x="7092280" y="6597352"/>
            <a:ext cx="527720" cy="260649"/>
          </a:xfrm>
        </p:spPr>
        <p:txBody>
          <a:bodyPr/>
          <a:lstStyle/>
          <a:p>
            <a:fld id="{87DCAC94-A3A0-449A-A150-0B00F71F960E}" type="slidenum">
              <a:rPr lang="ru-RU" smtClean="0"/>
              <a:pPr/>
              <a:t>15</a:t>
            </a:fld>
            <a:endParaRPr lang="ru-RU" dirty="0"/>
          </a:p>
        </p:txBody>
      </p:sp>
      <p:sp>
        <p:nvSpPr>
          <p:cNvPr id="12" name="Заголовок 1">
            <a:extLst>
              <a:ext uri="{FF2B5EF4-FFF2-40B4-BE49-F238E27FC236}">
                <a16:creationId xmlns:a16="http://schemas.microsoft.com/office/drawing/2014/main" id="{3EE642A5-BC34-E04A-A0F0-5F910C6EFFF8}"/>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rPr>
              <a:t>SPH</a:t>
            </a:r>
            <a:r>
              <a:rPr lang="ru-RU" sz="3200" b="1" dirty="0">
                <a:solidFill>
                  <a:schemeClr val="bg1"/>
                </a:solidFill>
              </a:rPr>
              <a:t>-моделирование экспериментов </a:t>
            </a:r>
            <a:r>
              <a:rPr lang="en-US" sz="3200" b="1" dirty="0">
                <a:solidFill>
                  <a:schemeClr val="bg1"/>
                </a:solidFill>
              </a:rPr>
              <a:t>Grady et al.</a:t>
            </a:r>
            <a:endParaRPr lang="ru-RU" sz="3200" b="1" dirty="0">
              <a:solidFill>
                <a:schemeClr val="bg1"/>
              </a:solidFill>
            </a:endParaRPr>
          </a:p>
        </p:txBody>
      </p:sp>
      <p:sp>
        <p:nvSpPr>
          <p:cNvPr id="13" name="Footer Placeholder 4">
            <a:extLst>
              <a:ext uri="{FF2B5EF4-FFF2-40B4-BE49-F238E27FC236}">
                <a16:creationId xmlns:a16="http://schemas.microsoft.com/office/drawing/2014/main" id="{2CCB148E-7F4D-7243-B03E-E6AABC3200F6}"/>
              </a:ext>
            </a:extLst>
          </p:cNvPr>
          <p:cNvSpPr txBox="1">
            <a:spLocks/>
          </p:cNvSpPr>
          <p:nvPr/>
        </p:nvSpPr>
        <p:spPr>
          <a:xfrm>
            <a:off x="1547664" y="6215381"/>
            <a:ext cx="5688632" cy="26533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ru-RU" i="1" dirty="0"/>
              <a:t>Эксперимент: </a:t>
            </a:r>
            <a:r>
              <a:rPr lang="en-US" i="1" dirty="0"/>
              <a:t>D. E. Grady and R. L. Moody, </a:t>
            </a:r>
            <a:r>
              <a:rPr lang="en-US" i="1" dirty="0" err="1"/>
              <a:t>Tech.Rep</a:t>
            </a:r>
            <a:r>
              <a:rPr lang="en-US" i="1" dirty="0"/>
              <a:t>.</a:t>
            </a:r>
            <a:r>
              <a:rPr lang="ru-RU" i="1" dirty="0"/>
              <a:t> </a:t>
            </a:r>
            <a:r>
              <a:rPr lang="en-US" i="1" dirty="0"/>
              <a:t>SAND96-0551</a:t>
            </a:r>
            <a:r>
              <a:rPr lang="ru-RU" i="1" dirty="0"/>
              <a:t> (1996)</a:t>
            </a:r>
            <a:endParaRPr lang="en-US" dirty="0"/>
          </a:p>
        </p:txBody>
      </p:sp>
      <p:sp>
        <p:nvSpPr>
          <p:cNvPr id="14" name="Date Placeholder 3">
            <a:extLst>
              <a:ext uri="{FF2B5EF4-FFF2-40B4-BE49-F238E27FC236}">
                <a16:creationId xmlns:a16="http://schemas.microsoft.com/office/drawing/2014/main" id="{88DA4019-3FC4-DC42-B059-76149B2F9A31}"/>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a:p>
        </p:txBody>
      </p:sp>
      <p:sp>
        <p:nvSpPr>
          <p:cNvPr id="15" name="Footer Placeholder 4">
            <a:extLst>
              <a:ext uri="{FF2B5EF4-FFF2-40B4-BE49-F238E27FC236}">
                <a16:creationId xmlns:a16="http://schemas.microsoft.com/office/drawing/2014/main" id="{09F03186-C83E-5443-8BA7-813A8F228586}"/>
              </a:ext>
            </a:extLst>
          </p:cNvPr>
          <p:cNvSpPr txBox="1">
            <a:spLocks/>
          </p:cNvSpPr>
          <p:nvPr/>
        </p:nvSpPr>
        <p:spPr>
          <a:xfrm>
            <a:off x="1547664" y="6404022"/>
            <a:ext cx="5688632" cy="26533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r"/>
            <a:r>
              <a:rPr lang="ru-RU" i="1" dirty="0"/>
              <a:t>Расчет: </a:t>
            </a:r>
            <a:r>
              <a:rPr lang="en-US" i="1" dirty="0">
                <a:latin typeface="Calibri" charset="0"/>
                <a:ea typeface="Calibri" charset="0"/>
                <a:cs typeface="Calibri" charset="0"/>
              </a:rPr>
              <a:t>S. A. Dyachkov et al., Journal of Applied Physics </a:t>
            </a:r>
            <a:r>
              <a:rPr lang="en-US" b="1" i="1" dirty="0">
                <a:latin typeface="Calibri" charset="0"/>
                <a:ea typeface="Calibri" charset="0"/>
                <a:cs typeface="Calibri" charset="0"/>
              </a:rPr>
              <a:t>124 </a:t>
            </a:r>
            <a:r>
              <a:rPr lang="en-US" i="1" dirty="0">
                <a:latin typeface="Calibri" charset="0"/>
                <a:ea typeface="Calibri" charset="0"/>
                <a:cs typeface="Calibri" charset="0"/>
              </a:rPr>
              <a:t>085902 (2018)</a:t>
            </a:r>
          </a:p>
        </p:txBody>
      </p:sp>
    </p:spTree>
    <p:extLst>
      <p:ext uri="{BB962C8B-B14F-4D97-AF65-F5344CB8AC3E}">
        <p14:creationId xmlns:p14="http://schemas.microsoft.com/office/powerpoint/2010/main" val="2524406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668598-DCB9-DC49-B765-9F5B0B07A6D2}"/>
              </a:ext>
            </a:extLst>
          </p:cNvPr>
          <p:cNvSpPr>
            <a:spLocks noGrp="1"/>
          </p:cNvSpPr>
          <p:nvPr>
            <p:ph type="dt" sz="half" idx="10"/>
          </p:nvPr>
        </p:nvSpPr>
        <p:spPr>
          <a:xfrm>
            <a:off x="755576" y="6356350"/>
            <a:ext cx="1835224" cy="365125"/>
          </a:xfrm>
        </p:spPr>
        <p:txBody>
          <a:bodyPr/>
          <a:lstStyle/>
          <a:p>
            <a:fld id="{AC71D93D-181F-4D1C-8464-A614EBB6AAAC}" type="datetime1">
              <a:rPr lang="ru-RU" smtClean="0"/>
              <a:pPr/>
              <a:t>20.03.2019</a:t>
            </a:fld>
            <a:endParaRPr lang="ru-RU"/>
          </a:p>
        </p:txBody>
      </p:sp>
      <p:sp>
        <p:nvSpPr>
          <p:cNvPr id="5" name="Footer Placeholder 4">
            <a:extLst>
              <a:ext uri="{FF2B5EF4-FFF2-40B4-BE49-F238E27FC236}">
                <a16:creationId xmlns:a16="http://schemas.microsoft.com/office/drawing/2014/main" id="{F562E80D-13BD-2646-AFDE-BD3A7A5358C9}"/>
              </a:ext>
            </a:extLst>
          </p:cNvPr>
          <p:cNvSpPr>
            <a:spLocks noGrp="1"/>
          </p:cNvSpPr>
          <p:nvPr>
            <p:ph type="ftr" sz="quarter" idx="11"/>
          </p:nvPr>
        </p:nvSpPr>
        <p:spPr/>
        <p:txBody>
          <a:bodyPr/>
          <a:lstStyle/>
          <a:p>
            <a:endParaRPr lang="ru-RU"/>
          </a:p>
        </p:txBody>
      </p:sp>
      <p:sp>
        <p:nvSpPr>
          <p:cNvPr id="7" name="Заголовок 1">
            <a:extLst>
              <a:ext uri="{FF2B5EF4-FFF2-40B4-BE49-F238E27FC236}">
                <a16:creationId xmlns:a16="http://schemas.microsoft.com/office/drawing/2014/main" id="{F0B58BD1-D411-9E45-BD03-981C6B4F4775}"/>
              </a:ext>
            </a:extLst>
          </p:cNvPr>
          <p:cNvSpPr>
            <a:spLocks noGrp="1"/>
          </p:cNvSpPr>
          <p:nvPr>
            <p:ph type="title"/>
          </p:nvPr>
        </p:nvSpPr>
        <p:spPr>
          <a:xfrm>
            <a:off x="0" y="0"/>
            <a:ext cx="9144000" cy="588722"/>
          </a:xfrm>
          <a:gradFill flip="none" rotWithShape="1">
            <a:gsLst>
              <a:gs pos="0">
                <a:schemeClr val="tx2"/>
              </a:gs>
              <a:gs pos="100000">
                <a:schemeClr val="accent1"/>
              </a:gs>
            </a:gsLst>
            <a:lin ang="0" scaled="1"/>
            <a:tileRect/>
          </a:gradFill>
          <a:ln w="25400">
            <a:noFill/>
          </a:ln>
        </p:spPr>
        <p:txBody>
          <a:bodyPr>
            <a:noAutofit/>
          </a:bodyPr>
          <a:lstStyle/>
          <a:p>
            <a:r>
              <a:rPr lang="ru-RU" sz="3200" b="1" dirty="0">
                <a:solidFill>
                  <a:schemeClr val="bg1"/>
                </a:solidFill>
              </a:rPr>
              <a:t>Эксперимент ВНИИЭФ</a:t>
            </a:r>
          </a:p>
        </p:txBody>
      </p:sp>
      <p:pic>
        <p:nvPicPr>
          <p:cNvPr id="9" name="Picture 8">
            <a:extLst>
              <a:ext uri="{FF2B5EF4-FFF2-40B4-BE49-F238E27FC236}">
                <a16:creationId xmlns:a16="http://schemas.microsoft.com/office/drawing/2014/main" id="{18F84451-8DAA-5E40-87B1-0F2B0B814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2" y="709707"/>
            <a:ext cx="8748215" cy="2791301"/>
          </a:xfrm>
          <a:prstGeom prst="rect">
            <a:avLst/>
          </a:prstGeom>
        </p:spPr>
      </p:pic>
      <p:sp>
        <p:nvSpPr>
          <p:cNvPr id="10" name="TextBox 9">
            <a:extLst>
              <a:ext uri="{FF2B5EF4-FFF2-40B4-BE49-F238E27FC236}">
                <a16:creationId xmlns:a16="http://schemas.microsoft.com/office/drawing/2014/main" id="{A8DB94B1-1E7A-9C4E-AC43-3FF590F593DB}"/>
              </a:ext>
            </a:extLst>
          </p:cNvPr>
          <p:cNvSpPr txBox="1"/>
          <p:nvPr/>
        </p:nvSpPr>
        <p:spPr>
          <a:xfrm>
            <a:off x="134864" y="4530521"/>
            <a:ext cx="4365128" cy="1569660"/>
          </a:xfrm>
          <a:prstGeom prst="rect">
            <a:avLst/>
          </a:prstGeom>
          <a:noFill/>
        </p:spPr>
        <p:txBody>
          <a:bodyPr wrap="square" rtlCol="0">
            <a:spAutoFit/>
          </a:bodyPr>
          <a:lstStyle/>
          <a:p>
            <a:pPr marL="285750" indent="-285750" algn="just">
              <a:buFont typeface="Arial" panose="020B0604020202020204" pitchFamily="34" charset="0"/>
              <a:buChar char="•"/>
            </a:pPr>
            <a:r>
              <a:rPr lang="ru-RU" sz="1600" dirty="0"/>
              <a:t>Внешний радиус конструкции 57.8 мм</a:t>
            </a:r>
          </a:p>
          <a:p>
            <a:pPr marL="285750" indent="-285750" algn="just">
              <a:buFont typeface="Arial" panose="020B0604020202020204" pitchFamily="34" charset="0"/>
              <a:buChar char="•"/>
            </a:pPr>
            <a:r>
              <a:rPr lang="ru-RU" sz="1600" dirty="0"/>
              <a:t>Оболочка из оргстекла (толщина 5.9 мм)</a:t>
            </a:r>
          </a:p>
          <a:p>
            <a:pPr marL="285750" indent="-285750" algn="just">
              <a:buFont typeface="Arial" panose="020B0604020202020204" pitchFamily="34" charset="0"/>
              <a:buChar char="•"/>
            </a:pPr>
            <a:r>
              <a:rPr lang="ru-RU" sz="1600" dirty="0"/>
              <a:t>Оболочка из ВВ </a:t>
            </a:r>
            <a:r>
              <a:rPr lang="en-US" sz="1600" dirty="0"/>
              <a:t>PBX-9404</a:t>
            </a:r>
            <a:r>
              <a:rPr lang="ru-RU" sz="1600" dirty="0"/>
              <a:t> (толщина 11.8 мм)</a:t>
            </a:r>
          </a:p>
          <a:p>
            <a:pPr marL="285750" indent="-285750" algn="just">
              <a:buFont typeface="Arial" panose="020B0604020202020204" pitchFamily="34" charset="0"/>
              <a:buChar char="•"/>
            </a:pPr>
            <a:r>
              <a:rPr lang="ru-RU" sz="1600" dirty="0"/>
              <a:t>Оболочка из карбида бора (толщина 5 мм)</a:t>
            </a:r>
          </a:p>
          <a:p>
            <a:pPr marL="285750" indent="-285750" algn="just">
              <a:buFont typeface="Arial" panose="020B0604020202020204" pitchFamily="34" charset="0"/>
              <a:buChar char="•"/>
            </a:pPr>
            <a:r>
              <a:rPr lang="ru-RU" sz="1600" dirty="0"/>
              <a:t>Оболочка из свинца (толщина 3 мм)</a:t>
            </a:r>
          </a:p>
          <a:p>
            <a:pPr marL="285750" indent="-285750" algn="just">
              <a:buFont typeface="Arial" panose="020B0604020202020204" pitchFamily="34" charset="0"/>
              <a:buChar char="•"/>
            </a:pPr>
            <a:r>
              <a:rPr lang="ru-RU" sz="1600" dirty="0"/>
              <a:t>Одноточечное инициирование</a:t>
            </a:r>
          </a:p>
        </p:txBody>
      </p:sp>
      <p:sp>
        <p:nvSpPr>
          <p:cNvPr id="12" name="TextBox 11">
            <a:extLst>
              <a:ext uri="{FF2B5EF4-FFF2-40B4-BE49-F238E27FC236}">
                <a16:creationId xmlns:a16="http://schemas.microsoft.com/office/drawing/2014/main" id="{D036B9B6-AC44-814C-BC65-0B28CBAB6305}"/>
              </a:ext>
            </a:extLst>
          </p:cNvPr>
          <p:cNvSpPr txBox="1"/>
          <p:nvPr/>
        </p:nvSpPr>
        <p:spPr>
          <a:xfrm>
            <a:off x="136677" y="3668747"/>
            <a:ext cx="4361492" cy="892552"/>
          </a:xfrm>
          <a:prstGeom prst="rect">
            <a:avLst/>
          </a:prstGeom>
          <a:noFill/>
        </p:spPr>
        <p:txBody>
          <a:bodyPr wrap="square" rtlCol="0">
            <a:spAutoFit/>
          </a:bodyPr>
          <a:lstStyle/>
          <a:p>
            <a:r>
              <a:rPr lang="ru-RU" sz="2000" b="1" dirty="0"/>
              <a:t>Постановка (РФЯЦ ВНИИЭФ)</a:t>
            </a:r>
            <a:endParaRPr lang="en-US" sz="2000" b="1" dirty="0"/>
          </a:p>
          <a:p>
            <a:r>
              <a:rPr lang="ru-RU" sz="1600" dirty="0"/>
              <a:t>В. А. Аринин, Г. Я. Карпенко, В. В. </a:t>
            </a:r>
            <a:r>
              <a:rPr lang="ru-RU" sz="1600" dirty="0" err="1"/>
              <a:t>Ковалдов</a:t>
            </a:r>
            <a:r>
              <a:rPr lang="ru-RU" sz="1600" dirty="0"/>
              <a:t>, </a:t>
            </a:r>
          </a:p>
          <a:p>
            <a:r>
              <a:rPr lang="ru-RU" sz="1600" dirty="0"/>
              <a:t>А В. Нефедов, К. Н. Панов, С. Ю. </a:t>
            </a:r>
            <a:r>
              <a:rPr lang="ru-RU" sz="1600" dirty="0" err="1"/>
              <a:t>Согрин</a:t>
            </a:r>
            <a:endParaRPr lang="ru-RU" sz="1600" dirty="0"/>
          </a:p>
        </p:txBody>
      </p:sp>
      <p:sp>
        <p:nvSpPr>
          <p:cNvPr id="13" name="TextBox 12">
            <a:extLst>
              <a:ext uri="{FF2B5EF4-FFF2-40B4-BE49-F238E27FC236}">
                <a16:creationId xmlns:a16="http://schemas.microsoft.com/office/drawing/2014/main" id="{17D6C402-3202-C440-A974-308B4F05A06E}"/>
              </a:ext>
            </a:extLst>
          </p:cNvPr>
          <p:cNvSpPr txBox="1"/>
          <p:nvPr/>
        </p:nvSpPr>
        <p:spPr>
          <a:xfrm>
            <a:off x="4571999" y="3667826"/>
            <a:ext cx="4230092" cy="400110"/>
          </a:xfrm>
          <a:prstGeom prst="rect">
            <a:avLst/>
          </a:prstGeom>
          <a:noFill/>
        </p:spPr>
        <p:txBody>
          <a:bodyPr wrap="square" rtlCol="0">
            <a:spAutoFit/>
          </a:bodyPr>
          <a:lstStyle/>
          <a:p>
            <a:r>
              <a:rPr lang="ru-RU" sz="2000" b="1" dirty="0"/>
              <a:t>Результаты</a:t>
            </a:r>
          </a:p>
        </p:txBody>
      </p:sp>
      <p:cxnSp>
        <p:nvCxnSpPr>
          <p:cNvPr id="15" name="Straight Connector 14">
            <a:extLst>
              <a:ext uri="{FF2B5EF4-FFF2-40B4-BE49-F238E27FC236}">
                <a16:creationId xmlns:a16="http://schemas.microsoft.com/office/drawing/2014/main" id="{156F10DB-576F-FC4E-B5BB-07AA51B865DF}"/>
              </a:ext>
            </a:extLst>
          </p:cNvPr>
          <p:cNvCxnSpPr>
            <a:cxnSpLocks/>
          </p:cNvCxnSpPr>
          <p:nvPr/>
        </p:nvCxnSpPr>
        <p:spPr>
          <a:xfrm>
            <a:off x="4499992" y="3725412"/>
            <a:ext cx="0" cy="25839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C1D0B6-E80D-C34E-83E8-9A666D56120A}"/>
              </a:ext>
            </a:extLst>
          </p:cNvPr>
          <p:cNvSpPr txBox="1"/>
          <p:nvPr/>
        </p:nvSpPr>
        <p:spPr>
          <a:xfrm>
            <a:off x="4535997" y="4048026"/>
            <a:ext cx="4410110" cy="2308324"/>
          </a:xfrm>
          <a:prstGeom prst="rect">
            <a:avLst/>
          </a:prstGeom>
          <a:noFill/>
        </p:spPr>
        <p:txBody>
          <a:bodyPr wrap="square" rtlCol="0">
            <a:spAutoFit/>
          </a:bodyPr>
          <a:lstStyle/>
          <a:p>
            <a:pPr marL="285750" indent="-285750" algn="just">
              <a:buFont typeface="Arial" panose="020B0604020202020204" pitchFamily="34" charset="0"/>
              <a:buChar char="•"/>
            </a:pPr>
            <a:r>
              <a:rPr lang="ru-RU" sz="1600" dirty="0"/>
              <a:t>Рентгенограммы в моменты времени 32.4 и 36.5 </a:t>
            </a:r>
            <a:r>
              <a:rPr lang="ru-RU" sz="1600" dirty="0" err="1"/>
              <a:t>мкс</a:t>
            </a:r>
            <a:r>
              <a:rPr lang="ru-RU" sz="1600" dirty="0"/>
              <a:t> после инициирования</a:t>
            </a:r>
          </a:p>
          <a:p>
            <a:pPr marL="285750" indent="-285750" algn="just">
              <a:buFont typeface="Arial" panose="020B0604020202020204" pitchFamily="34" charset="0"/>
              <a:buChar char="•"/>
            </a:pPr>
            <a:r>
              <a:rPr lang="ru-RU" sz="1600" dirty="0"/>
              <a:t>Различимы оболочки из карбида бора</a:t>
            </a:r>
            <a:r>
              <a:rPr lang="en-US" sz="1600" dirty="0"/>
              <a:t> (B</a:t>
            </a:r>
            <a:r>
              <a:rPr lang="en-US" sz="1600" baseline="-25000" dirty="0"/>
              <a:t>4</a:t>
            </a:r>
            <a:r>
              <a:rPr lang="en-US" sz="1600" dirty="0"/>
              <a:t>C)</a:t>
            </a:r>
            <a:r>
              <a:rPr lang="ru-RU" sz="1600" dirty="0"/>
              <a:t> и свинца</a:t>
            </a:r>
            <a:r>
              <a:rPr lang="en-US" sz="1600" dirty="0"/>
              <a:t> (</a:t>
            </a:r>
            <a:r>
              <a:rPr lang="en-US" sz="1600" dirty="0" err="1"/>
              <a:t>Pb</a:t>
            </a:r>
            <a:r>
              <a:rPr lang="en-US" sz="1600" dirty="0"/>
              <a:t>)</a:t>
            </a:r>
            <a:endParaRPr lang="ru-RU" sz="1600" dirty="0"/>
          </a:p>
          <a:p>
            <a:pPr marL="285750" indent="-285750" algn="just">
              <a:buFont typeface="Arial" panose="020B0604020202020204" pitchFamily="34" charset="0"/>
              <a:buChar char="•"/>
            </a:pPr>
            <a:r>
              <a:rPr lang="ru-RU" sz="1600" dirty="0"/>
              <a:t>В области инициирования возникает кратер</a:t>
            </a:r>
          </a:p>
          <a:p>
            <a:pPr marL="285750" indent="-285750" algn="just">
              <a:buFont typeface="Arial" panose="020B0604020202020204" pitchFamily="34" charset="0"/>
              <a:buChar char="•"/>
            </a:pPr>
            <a:r>
              <a:rPr lang="ru-RU" sz="1600" dirty="0"/>
              <a:t>В области схождения волны детонации оболочка из </a:t>
            </a:r>
            <a:r>
              <a:rPr lang="en-US" sz="1600" dirty="0"/>
              <a:t>B</a:t>
            </a:r>
            <a:r>
              <a:rPr lang="en-US" sz="1600" baseline="-25000" dirty="0"/>
              <a:t>4</a:t>
            </a:r>
            <a:r>
              <a:rPr lang="en-US" sz="1600" dirty="0"/>
              <a:t>C</a:t>
            </a:r>
            <a:r>
              <a:rPr lang="ru-RU" sz="1600" dirty="0"/>
              <a:t> приобретает плоскую форму</a:t>
            </a:r>
          </a:p>
          <a:p>
            <a:pPr marL="285750" indent="-285750" algn="just">
              <a:buFont typeface="Arial" panose="020B0604020202020204" pitchFamily="34" charset="0"/>
              <a:buChar char="•"/>
            </a:pPr>
            <a:r>
              <a:rPr lang="ru-RU" sz="1600" dirty="0"/>
              <a:t>Внутренняя и внешняя поверхность оболочки из </a:t>
            </a:r>
            <a:r>
              <a:rPr lang="en-US" sz="1600" dirty="0"/>
              <a:t>B</a:t>
            </a:r>
            <a:r>
              <a:rPr lang="en-US" sz="1600" baseline="-25000" dirty="0"/>
              <a:t>4</a:t>
            </a:r>
            <a:r>
              <a:rPr lang="en-US" sz="1600" dirty="0"/>
              <a:t>C </a:t>
            </a:r>
            <a:r>
              <a:rPr lang="ru-RU" sz="1600" dirty="0"/>
              <a:t>имеет возмущения</a:t>
            </a:r>
          </a:p>
        </p:txBody>
      </p:sp>
      <p:sp>
        <p:nvSpPr>
          <p:cNvPr id="14" name="Slide Number Placeholder 5">
            <a:extLst>
              <a:ext uri="{FF2B5EF4-FFF2-40B4-BE49-F238E27FC236}">
                <a16:creationId xmlns:a16="http://schemas.microsoft.com/office/drawing/2014/main" id="{BEC581DC-F96B-124C-BE51-1E4BAFA22B3D}"/>
              </a:ext>
            </a:extLst>
          </p:cNvPr>
          <p:cNvSpPr>
            <a:spLocks noGrp="1"/>
          </p:cNvSpPr>
          <p:nvPr>
            <p:ph type="sldNum" sz="quarter" idx="12"/>
          </p:nvPr>
        </p:nvSpPr>
        <p:spPr>
          <a:xfrm>
            <a:off x="7092280" y="6597352"/>
            <a:ext cx="527720" cy="260649"/>
          </a:xfrm>
        </p:spPr>
        <p:txBody>
          <a:bodyPr/>
          <a:lstStyle/>
          <a:p>
            <a:fld id="{87DCAC94-A3A0-449A-A150-0B00F71F960E}" type="slidenum">
              <a:rPr lang="ru-RU" smtClean="0"/>
              <a:pPr/>
              <a:t>16</a:t>
            </a:fld>
            <a:endParaRPr lang="ru-RU" dirty="0"/>
          </a:p>
        </p:txBody>
      </p:sp>
    </p:spTree>
    <p:extLst>
      <p:ext uri="{BB962C8B-B14F-4D97-AF65-F5344CB8AC3E}">
        <p14:creationId xmlns:p14="http://schemas.microsoft.com/office/powerpoint/2010/main" val="385585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EC6E7D4-53F3-104B-ABFB-8FEACA1D25E7}"/>
              </a:ext>
            </a:extLst>
          </p:cNvPr>
          <p:cNvSpPr>
            <a:spLocks noGrp="1"/>
          </p:cNvSpPr>
          <p:nvPr>
            <p:ph type="ftr" sz="quarter" idx="11"/>
          </p:nvPr>
        </p:nvSpPr>
        <p:spPr/>
        <p:txBody>
          <a:bodyPr/>
          <a:lstStyle/>
          <a:p>
            <a:endParaRPr lang="ru-RU"/>
          </a:p>
        </p:txBody>
      </p:sp>
      <p:sp>
        <p:nvSpPr>
          <p:cNvPr id="7" name="Заголовок 1">
            <a:extLst>
              <a:ext uri="{FF2B5EF4-FFF2-40B4-BE49-F238E27FC236}">
                <a16:creationId xmlns:a16="http://schemas.microsoft.com/office/drawing/2014/main" id="{282330F0-734A-D04C-98D6-7AD8C98891AF}"/>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rPr>
              <a:t>SPH</a:t>
            </a:r>
            <a:r>
              <a:rPr lang="ru-RU" sz="3200" b="1" dirty="0">
                <a:solidFill>
                  <a:schemeClr val="bg1"/>
                </a:solidFill>
              </a:rPr>
              <a:t>-моделирование эксперимента ВНИИЭФ</a:t>
            </a:r>
          </a:p>
        </p:txBody>
      </p:sp>
      <p:pic>
        <p:nvPicPr>
          <p:cNvPr id="9" name="Picture 8" descr="A close up of a map&#10;&#10;Description automatically generated">
            <a:extLst>
              <a:ext uri="{FF2B5EF4-FFF2-40B4-BE49-F238E27FC236}">
                <a16:creationId xmlns:a16="http://schemas.microsoft.com/office/drawing/2014/main" id="{345FB41F-F613-3C4F-9B26-CBB79B64B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13" y="691885"/>
            <a:ext cx="8599174" cy="5581451"/>
          </a:xfrm>
          <a:prstGeom prst="rect">
            <a:avLst/>
          </a:prstGeom>
        </p:spPr>
      </p:pic>
      <p:sp>
        <p:nvSpPr>
          <p:cNvPr id="10" name="Date Placeholder 3">
            <a:extLst>
              <a:ext uri="{FF2B5EF4-FFF2-40B4-BE49-F238E27FC236}">
                <a16:creationId xmlns:a16="http://schemas.microsoft.com/office/drawing/2014/main" id="{69F9E478-FC15-8943-95A5-41FFD761B3C3}"/>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a:p>
        </p:txBody>
      </p:sp>
      <p:sp>
        <p:nvSpPr>
          <p:cNvPr id="11" name="Slide Number Placeholder 5">
            <a:extLst>
              <a:ext uri="{FF2B5EF4-FFF2-40B4-BE49-F238E27FC236}">
                <a16:creationId xmlns:a16="http://schemas.microsoft.com/office/drawing/2014/main" id="{99725904-3A42-324B-89D3-3FF24A5BFAD9}"/>
              </a:ext>
            </a:extLst>
          </p:cNvPr>
          <p:cNvSpPr>
            <a:spLocks noGrp="1"/>
          </p:cNvSpPr>
          <p:nvPr>
            <p:ph type="sldNum" sz="quarter" idx="12"/>
          </p:nvPr>
        </p:nvSpPr>
        <p:spPr>
          <a:xfrm>
            <a:off x="7092280" y="6597352"/>
            <a:ext cx="527720" cy="260649"/>
          </a:xfrm>
        </p:spPr>
        <p:txBody>
          <a:bodyPr/>
          <a:lstStyle/>
          <a:p>
            <a:fld id="{87DCAC94-A3A0-449A-A150-0B00F71F960E}" type="slidenum">
              <a:rPr lang="ru-RU" smtClean="0"/>
              <a:pPr/>
              <a:t>17</a:t>
            </a:fld>
            <a:endParaRPr lang="ru-RU" dirty="0"/>
          </a:p>
        </p:txBody>
      </p:sp>
    </p:spTree>
    <p:extLst>
      <p:ext uri="{BB962C8B-B14F-4D97-AF65-F5344CB8AC3E}">
        <p14:creationId xmlns:p14="http://schemas.microsoft.com/office/powerpoint/2010/main" val="1726934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62EE9-B891-7D48-9B1C-DD88A48CAA3E}"/>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dirty="0"/>
          </a:p>
        </p:txBody>
      </p:sp>
      <p:sp>
        <p:nvSpPr>
          <p:cNvPr id="5" name="Footer Placeholder 4">
            <a:extLst>
              <a:ext uri="{FF2B5EF4-FFF2-40B4-BE49-F238E27FC236}">
                <a16:creationId xmlns:a16="http://schemas.microsoft.com/office/drawing/2014/main" id="{D3109AAB-CA30-D240-8010-D888AEE24280}"/>
              </a:ext>
            </a:extLst>
          </p:cNvPr>
          <p:cNvSpPr>
            <a:spLocks noGrp="1"/>
          </p:cNvSpPr>
          <p:nvPr>
            <p:ph type="ftr" sz="quarter" idx="11"/>
          </p:nvPr>
        </p:nvSpPr>
        <p:spPr/>
        <p:txBody>
          <a:bodyPr/>
          <a:lstStyle/>
          <a:p>
            <a:endParaRPr lang="ru-RU"/>
          </a:p>
        </p:txBody>
      </p:sp>
      <p:sp>
        <p:nvSpPr>
          <p:cNvPr id="7" name="Slide Number Placeholder 5">
            <a:extLst>
              <a:ext uri="{FF2B5EF4-FFF2-40B4-BE49-F238E27FC236}">
                <a16:creationId xmlns:a16="http://schemas.microsoft.com/office/drawing/2014/main" id="{D1A93A95-9A50-9B49-BA52-F9DC9A22E148}"/>
              </a:ext>
            </a:extLst>
          </p:cNvPr>
          <p:cNvSpPr txBox="1">
            <a:spLocks/>
          </p:cNvSpPr>
          <p:nvPr/>
        </p:nvSpPr>
        <p:spPr>
          <a:xfrm>
            <a:off x="7092280" y="6597352"/>
            <a:ext cx="527720" cy="260649"/>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DCAC94-A3A0-449A-A150-0B00F71F960E}" type="slidenum">
              <a:rPr lang="ru-RU" smtClean="0"/>
              <a:pPr/>
              <a:t>18</a:t>
            </a:fld>
            <a:endParaRPr lang="ru-RU" dirty="0"/>
          </a:p>
        </p:txBody>
      </p:sp>
      <p:sp>
        <p:nvSpPr>
          <p:cNvPr id="8" name="Заголовок 1">
            <a:extLst>
              <a:ext uri="{FF2B5EF4-FFF2-40B4-BE49-F238E27FC236}">
                <a16:creationId xmlns:a16="http://schemas.microsoft.com/office/drawing/2014/main" id="{C94890CD-CC83-4845-9903-87E30E0B9E91}"/>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rPr>
              <a:t>SPH</a:t>
            </a:r>
            <a:r>
              <a:rPr lang="ru-RU" sz="3200" b="1" dirty="0">
                <a:solidFill>
                  <a:schemeClr val="bg1"/>
                </a:solidFill>
              </a:rPr>
              <a:t>-моделирование эксперимента ВНИИЭФ</a:t>
            </a:r>
          </a:p>
        </p:txBody>
      </p:sp>
      <p:pic>
        <p:nvPicPr>
          <p:cNvPr id="10" name="Picture 9">
            <a:extLst>
              <a:ext uri="{FF2B5EF4-FFF2-40B4-BE49-F238E27FC236}">
                <a16:creationId xmlns:a16="http://schemas.microsoft.com/office/drawing/2014/main" id="{95AF0C18-A535-4E45-B08C-1117493F6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697072"/>
            <a:ext cx="3784718" cy="2859565"/>
          </a:xfrm>
          <a:prstGeom prst="rect">
            <a:avLst/>
          </a:prstGeom>
        </p:spPr>
      </p:pic>
      <p:pic>
        <p:nvPicPr>
          <p:cNvPr id="14" name="Picture 13">
            <a:extLst>
              <a:ext uri="{FF2B5EF4-FFF2-40B4-BE49-F238E27FC236}">
                <a16:creationId xmlns:a16="http://schemas.microsoft.com/office/drawing/2014/main" id="{75B8F858-DB3A-E742-B456-A690A5DFA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530" y="3513768"/>
            <a:ext cx="3918927" cy="3033294"/>
          </a:xfrm>
          <a:prstGeom prst="rect">
            <a:avLst/>
          </a:prstGeom>
        </p:spPr>
      </p:pic>
      <p:sp>
        <p:nvSpPr>
          <p:cNvPr id="2" name="Rectangle 1">
            <a:extLst>
              <a:ext uri="{FF2B5EF4-FFF2-40B4-BE49-F238E27FC236}">
                <a16:creationId xmlns:a16="http://schemas.microsoft.com/office/drawing/2014/main" id="{6742F03D-56CB-E341-ACA6-CB1096847211}"/>
              </a:ext>
            </a:extLst>
          </p:cNvPr>
          <p:cNvSpPr/>
          <p:nvPr/>
        </p:nvSpPr>
        <p:spPr>
          <a:xfrm>
            <a:off x="7452320" y="1628799"/>
            <a:ext cx="936104" cy="40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B9CC0349-D3C1-B24F-85A5-4B287AD3414F}"/>
              </a:ext>
            </a:extLst>
          </p:cNvPr>
          <p:cNvSpPr/>
          <p:nvPr/>
        </p:nvSpPr>
        <p:spPr>
          <a:xfrm>
            <a:off x="7470041" y="2211244"/>
            <a:ext cx="936104" cy="569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Freeform 15">
            <a:extLst>
              <a:ext uri="{FF2B5EF4-FFF2-40B4-BE49-F238E27FC236}">
                <a16:creationId xmlns:a16="http://schemas.microsoft.com/office/drawing/2014/main" id="{D717DF31-C946-F84E-8CF7-9075AF956A0A}"/>
              </a:ext>
            </a:extLst>
          </p:cNvPr>
          <p:cNvSpPr/>
          <p:nvPr/>
        </p:nvSpPr>
        <p:spPr>
          <a:xfrm>
            <a:off x="5345084" y="2090607"/>
            <a:ext cx="3250276" cy="1084855"/>
          </a:xfrm>
          <a:custGeom>
            <a:avLst/>
            <a:gdLst>
              <a:gd name="connsiteX0" fmla="*/ 0 w 3250276"/>
              <a:gd name="connsiteY0" fmla="*/ 1086196 h 1086196"/>
              <a:gd name="connsiteX1" fmla="*/ 673331 w 3250276"/>
              <a:gd name="connsiteY1" fmla="*/ 404552 h 1086196"/>
              <a:gd name="connsiteX2" fmla="*/ 1596043 w 3250276"/>
              <a:gd name="connsiteY2" fmla="*/ 55418 h 1086196"/>
              <a:gd name="connsiteX3" fmla="*/ 3250276 w 3250276"/>
              <a:gd name="connsiteY3" fmla="*/ 5541 h 1086196"/>
              <a:gd name="connsiteX0" fmla="*/ 0 w 3250276"/>
              <a:gd name="connsiteY0" fmla="*/ 1086196 h 1086196"/>
              <a:gd name="connsiteX1" fmla="*/ 673331 w 3250276"/>
              <a:gd name="connsiteY1" fmla="*/ 404552 h 1086196"/>
              <a:gd name="connsiteX2" fmla="*/ 1596043 w 3250276"/>
              <a:gd name="connsiteY2" fmla="*/ 55418 h 1086196"/>
              <a:gd name="connsiteX3" fmla="*/ 3250276 w 3250276"/>
              <a:gd name="connsiteY3" fmla="*/ 5541 h 1086196"/>
              <a:gd name="connsiteX0" fmla="*/ 0 w 3250276"/>
              <a:gd name="connsiteY0" fmla="*/ 1086196 h 1086196"/>
              <a:gd name="connsiteX1" fmla="*/ 673331 w 3250276"/>
              <a:gd name="connsiteY1" fmla="*/ 404552 h 1086196"/>
              <a:gd name="connsiteX2" fmla="*/ 1596043 w 3250276"/>
              <a:gd name="connsiteY2" fmla="*/ 55418 h 1086196"/>
              <a:gd name="connsiteX3" fmla="*/ 3250276 w 3250276"/>
              <a:gd name="connsiteY3" fmla="*/ 5541 h 1086196"/>
              <a:gd name="connsiteX0" fmla="*/ 0 w 3250276"/>
              <a:gd name="connsiteY0" fmla="*/ 1091124 h 1091124"/>
              <a:gd name="connsiteX1" fmla="*/ 598516 w 3250276"/>
              <a:gd name="connsiteY1" fmla="*/ 517546 h 1091124"/>
              <a:gd name="connsiteX2" fmla="*/ 1596043 w 3250276"/>
              <a:gd name="connsiteY2" fmla="*/ 60346 h 1091124"/>
              <a:gd name="connsiteX3" fmla="*/ 3250276 w 3250276"/>
              <a:gd name="connsiteY3" fmla="*/ 10469 h 1091124"/>
              <a:gd name="connsiteX0" fmla="*/ 0 w 3250276"/>
              <a:gd name="connsiteY0" fmla="*/ 1091124 h 1091124"/>
              <a:gd name="connsiteX1" fmla="*/ 598516 w 3250276"/>
              <a:gd name="connsiteY1" fmla="*/ 517546 h 1091124"/>
              <a:gd name="connsiteX2" fmla="*/ 1596043 w 3250276"/>
              <a:gd name="connsiteY2" fmla="*/ 60346 h 1091124"/>
              <a:gd name="connsiteX3" fmla="*/ 3250276 w 3250276"/>
              <a:gd name="connsiteY3" fmla="*/ 10469 h 1091124"/>
              <a:gd name="connsiteX0" fmla="*/ 0 w 3250276"/>
              <a:gd name="connsiteY0" fmla="*/ 1082834 h 1082834"/>
              <a:gd name="connsiteX1" fmla="*/ 598516 w 3250276"/>
              <a:gd name="connsiteY1" fmla="*/ 509256 h 1082834"/>
              <a:gd name="connsiteX2" fmla="*/ 1596043 w 3250276"/>
              <a:gd name="connsiteY2" fmla="*/ 52056 h 1082834"/>
              <a:gd name="connsiteX3" fmla="*/ 3250276 w 3250276"/>
              <a:gd name="connsiteY3" fmla="*/ 2179 h 1082834"/>
              <a:gd name="connsiteX0" fmla="*/ 0 w 3250276"/>
              <a:gd name="connsiteY0" fmla="*/ 1082834 h 1082834"/>
              <a:gd name="connsiteX1" fmla="*/ 598516 w 3250276"/>
              <a:gd name="connsiteY1" fmla="*/ 509256 h 1082834"/>
              <a:gd name="connsiteX2" fmla="*/ 1596043 w 3250276"/>
              <a:gd name="connsiteY2" fmla="*/ 52056 h 1082834"/>
              <a:gd name="connsiteX3" fmla="*/ 3250276 w 3250276"/>
              <a:gd name="connsiteY3" fmla="*/ 2179 h 1082834"/>
              <a:gd name="connsiteX0" fmla="*/ 0 w 3250276"/>
              <a:gd name="connsiteY0" fmla="*/ 1082834 h 1082834"/>
              <a:gd name="connsiteX1" fmla="*/ 598516 w 3250276"/>
              <a:gd name="connsiteY1" fmla="*/ 509256 h 1082834"/>
              <a:gd name="connsiteX2" fmla="*/ 1596043 w 3250276"/>
              <a:gd name="connsiteY2" fmla="*/ 52056 h 1082834"/>
              <a:gd name="connsiteX3" fmla="*/ 3250276 w 3250276"/>
              <a:gd name="connsiteY3" fmla="*/ 2179 h 1082834"/>
              <a:gd name="connsiteX0" fmla="*/ 0 w 3250276"/>
              <a:gd name="connsiteY0" fmla="*/ 1091480 h 1091480"/>
              <a:gd name="connsiteX1" fmla="*/ 578346 w 3250276"/>
              <a:gd name="connsiteY1" fmla="*/ 524625 h 1091480"/>
              <a:gd name="connsiteX2" fmla="*/ 1596043 w 3250276"/>
              <a:gd name="connsiteY2" fmla="*/ 60702 h 1091480"/>
              <a:gd name="connsiteX3" fmla="*/ 3250276 w 3250276"/>
              <a:gd name="connsiteY3" fmla="*/ 10825 h 1091480"/>
              <a:gd name="connsiteX0" fmla="*/ 0 w 3250276"/>
              <a:gd name="connsiteY0" fmla="*/ 1091480 h 1091480"/>
              <a:gd name="connsiteX1" fmla="*/ 578346 w 3250276"/>
              <a:gd name="connsiteY1" fmla="*/ 524625 h 1091480"/>
              <a:gd name="connsiteX2" fmla="*/ 1596043 w 3250276"/>
              <a:gd name="connsiteY2" fmla="*/ 60702 h 1091480"/>
              <a:gd name="connsiteX3" fmla="*/ 3250276 w 3250276"/>
              <a:gd name="connsiteY3" fmla="*/ 10825 h 1091480"/>
              <a:gd name="connsiteX0" fmla="*/ 0 w 3250276"/>
              <a:gd name="connsiteY0" fmla="*/ 1084855 h 1084855"/>
              <a:gd name="connsiteX1" fmla="*/ 578346 w 3250276"/>
              <a:gd name="connsiteY1" fmla="*/ 518000 h 1084855"/>
              <a:gd name="connsiteX2" fmla="*/ 1596043 w 3250276"/>
              <a:gd name="connsiteY2" fmla="*/ 54077 h 1084855"/>
              <a:gd name="connsiteX3" fmla="*/ 3250276 w 3250276"/>
              <a:gd name="connsiteY3" fmla="*/ 4200 h 1084855"/>
            </a:gdLst>
            <a:ahLst/>
            <a:cxnLst>
              <a:cxn ang="0">
                <a:pos x="connsiteX0" y="connsiteY0"/>
              </a:cxn>
              <a:cxn ang="0">
                <a:pos x="connsiteX1" y="connsiteY1"/>
              </a:cxn>
              <a:cxn ang="0">
                <a:pos x="connsiteX2" y="connsiteY2"/>
              </a:cxn>
              <a:cxn ang="0">
                <a:pos x="connsiteX3" y="connsiteY3"/>
              </a:cxn>
            </a:cxnLst>
            <a:rect l="l" t="t" r="r" b="b"/>
            <a:pathLst>
              <a:path w="3250276" h="1084855">
                <a:moveTo>
                  <a:pt x="0" y="1084855"/>
                </a:moveTo>
                <a:cubicBezTo>
                  <a:pt x="337477" y="740722"/>
                  <a:pt x="191682" y="876954"/>
                  <a:pt x="578346" y="518000"/>
                </a:cubicBezTo>
                <a:cubicBezTo>
                  <a:pt x="965010" y="159046"/>
                  <a:pt x="1098963" y="113830"/>
                  <a:pt x="1596043" y="54077"/>
                </a:cubicBezTo>
                <a:cubicBezTo>
                  <a:pt x="2093123" y="-5676"/>
                  <a:pt x="2637905" y="-4113"/>
                  <a:pt x="3250276" y="4200"/>
                </a:cubicBezTo>
              </a:path>
            </a:pathLst>
          </a:cu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8" name="Picture 17">
            <a:extLst>
              <a:ext uri="{FF2B5EF4-FFF2-40B4-BE49-F238E27FC236}">
                <a16:creationId xmlns:a16="http://schemas.microsoft.com/office/drawing/2014/main" id="{EAF09673-92DD-884E-A0ED-D1BA9FC62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84" y="697072"/>
            <a:ext cx="3689644" cy="5718665"/>
          </a:xfrm>
          <a:prstGeom prst="rect">
            <a:avLst/>
          </a:prstGeom>
        </p:spPr>
      </p:pic>
      <p:sp>
        <p:nvSpPr>
          <p:cNvPr id="19" name="Freeform 18">
            <a:extLst>
              <a:ext uri="{FF2B5EF4-FFF2-40B4-BE49-F238E27FC236}">
                <a16:creationId xmlns:a16="http://schemas.microsoft.com/office/drawing/2014/main" id="{8E7FEFB3-14DB-1347-BBA1-F5AB692115BB}"/>
              </a:ext>
            </a:extLst>
          </p:cNvPr>
          <p:cNvSpPr/>
          <p:nvPr/>
        </p:nvSpPr>
        <p:spPr>
          <a:xfrm>
            <a:off x="5303520" y="1094321"/>
            <a:ext cx="3305908" cy="2084977"/>
          </a:xfrm>
          <a:custGeom>
            <a:avLst/>
            <a:gdLst>
              <a:gd name="connsiteX0" fmla="*/ 0 w 3305908"/>
              <a:gd name="connsiteY0" fmla="*/ 2089353 h 2089353"/>
              <a:gd name="connsiteX1" fmla="*/ 590843 w 3305908"/>
              <a:gd name="connsiteY1" fmla="*/ 555975 h 2089353"/>
              <a:gd name="connsiteX2" fmla="*/ 1448972 w 3305908"/>
              <a:gd name="connsiteY2" fmla="*/ 63606 h 2089353"/>
              <a:gd name="connsiteX3" fmla="*/ 3305908 w 3305908"/>
              <a:gd name="connsiteY3" fmla="*/ 21403 h 2089353"/>
              <a:gd name="connsiteX0" fmla="*/ 0 w 3305908"/>
              <a:gd name="connsiteY0" fmla="*/ 2082514 h 2082514"/>
              <a:gd name="connsiteX1" fmla="*/ 590843 w 3305908"/>
              <a:gd name="connsiteY1" fmla="*/ 549136 h 2082514"/>
              <a:gd name="connsiteX2" fmla="*/ 1448972 w 3305908"/>
              <a:gd name="connsiteY2" fmla="*/ 56767 h 2082514"/>
              <a:gd name="connsiteX3" fmla="*/ 3305908 w 3305908"/>
              <a:gd name="connsiteY3" fmla="*/ 14564 h 2082514"/>
              <a:gd name="connsiteX0" fmla="*/ 0 w 3305908"/>
              <a:gd name="connsiteY0" fmla="*/ 2072856 h 2072856"/>
              <a:gd name="connsiteX1" fmla="*/ 590843 w 3305908"/>
              <a:gd name="connsiteY1" fmla="*/ 539478 h 2072856"/>
              <a:gd name="connsiteX2" fmla="*/ 1448972 w 3305908"/>
              <a:gd name="connsiteY2" fmla="*/ 47109 h 2072856"/>
              <a:gd name="connsiteX3" fmla="*/ 3305908 w 3305908"/>
              <a:gd name="connsiteY3" fmla="*/ 4906 h 2072856"/>
              <a:gd name="connsiteX0" fmla="*/ 0 w 3305908"/>
              <a:gd name="connsiteY0" fmla="*/ 2084977 h 2084977"/>
              <a:gd name="connsiteX1" fmla="*/ 590843 w 3305908"/>
              <a:gd name="connsiteY1" fmla="*/ 551599 h 2084977"/>
              <a:gd name="connsiteX2" fmla="*/ 1448972 w 3305908"/>
              <a:gd name="connsiteY2" fmla="*/ 59230 h 2084977"/>
              <a:gd name="connsiteX3" fmla="*/ 3305908 w 3305908"/>
              <a:gd name="connsiteY3" fmla="*/ 9593 h 2084977"/>
            </a:gdLst>
            <a:ahLst/>
            <a:cxnLst>
              <a:cxn ang="0">
                <a:pos x="connsiteX0" y="connsiteY0"/>
              </a:cxn>
              <a:cxn ang="0">
                <a:pos x="connsiteX1" y="connsiteY1"/>
              </a:cxn>
              <a:cxn ang="0">
                <a:pos x="connsiteX2" y="connsiteY2"/>
              </a:cxn>
              <a:cxn ang="0">
                <a:pos x="connsiteX3" y="connsiteY3"/>
              </a:cxn>
            </a:cxnLst>
            <a:rect l="l" t="t" r="r" b="b"/>
            <a:pathLst>
              <a:path w="3305908" h="2084977">
                <a:moveTo>
                  <a:pt x="0" y="2084977"/>
                </a:moveTo>
                <a:cubicBezTo>
                  <a:pt x="174674" y="1487100"/>
                  <a:pt x="349348" y="889223"/>
                  <a:pt x="590843" y="551599"/>
                </a:cubicBezTo>
                <a:cubicBezTo>
                  <a:pt x="832338" y="213974"/>
                  <a:pt x="996461" y="149564"/>
                  <a:pt x="1448972" y="59230"/>
                </a:cubicBezTo>
                <a:cubicBezTo>
                  <a:pt x="1901483" y="-31104"/>
                  <a:pt x="2596261" y="8449"/>
                  <a:pt x="3305908" y="9593"/>
                </a:cubicBezTo>
              </a:path>
            </a:pathLst>
          </a:cu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solidFill>
            </a:endParaRPr>
          </a:p>
        </p:txBody>
      </p:sp>
      <p:sp>
        <p:nvSpPr>
          <p:cNvPr id="20" name="Rectangle 19">
            <a:extLst>
              <a:ext uri="{FF2B5EF4-FFF2-40B4-BE49-F238E27FC236}">
                <a16:creationId xmlns:a16="http://schemas.microsoft.com/office/drawing/2014/main" id="{F27C9DAB-BDDF-2641-A673-E1FBA2D50C03}"/>
              </a:ext>
            </a:extLst>
          </p:cNvPr>
          <p:cNvSpPr/>
          <p:nvPr/>
        </p:nvSpPr>
        <p:spPr>
          <a:xfrm>
            <a:off x="178972" y="865909"/>
            <a:ext cx="3808566" cy="182073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Rectangle 20">
            <a:extLst>
              <a:ext uri="{FF2B5EF4-FFF2-40B4-BE49-F238E27FC236}">
                <a16:creationId xmlns:a16="http://schemas.microsoft.com/office/drawing/2014/main" id="{EE70C1F0-DC27-9A4F-A7B8-6D59A1790B46}"/>
              </a:ext>
            </a:extLst>
          </p:cNvPr>
          <p:cNvSpPr/>
          <p:nvPr/>
        </p:nvSpPr>
        <p:spPr>
          <a:xfrm>
            <a:off x="173506" y="2696066"/>
            <a:ext cx="3816964" cy="186650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21">
            <a:extLst>
              <a:ext uri="{FF2B5EF4-FFF2-40B4-BE49-F238E27FC236}">
                <a16:creationId xmlns:a16="http://schemas.microsoft.com/office/drawing/2014/main" id="{0E526FC4-DBFA-DD43-AAD9-47CD99EE86CC}"/>
              </a:ext>
            </a:extLst>
          </p:cNvPr>
          <p:cNvSpPr/>
          <p:nvPr/>
        </p:nvSpPr>
        <p:spPr>
          <a:xfrm>
            <a:off x="168040" y="4562573"/>
            <a:ext cx="3816964" cy="186410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Freeform 24">
            <a:extLst>
              <a:ext uri="{FF2B5EF4-FFF2-40B4-BE49-F238E27FC236}">
                <a16:creationId xmlns:a16="http://schemas.microsoft.com/office/drawing/2014/main" id="{C5ADB773-3595-5B48-B8E9-2D0FBB543872}"/>
              </a:ext>
            </a:extLst>
          </p:cNvPr>
          <p:cNvSpPr/>
          <p:nvPr/>
        </p:nvSpPr>
        <p:spPr>
          <a:xfrm>
            <a:off x="5330283" y="2898992"/>
            <a:ext cx="3272883" cy="284681"/>
          </a:xfrm>
          <a:custGeom>
            <a:avLst/>
            <a:gdLst>
              <a:gd name="connsiteX0" fmla="*/ 0 w 3272883"/>
              <a:gd name="connsiteY0" fmla="*/ 284681 h 284681"/>
              <a:gd name="connsiteX1" fmla="*/ 512956 w 3272883"/>
              <a:gd name="connsiteY1" fmla="*/ 67232 h 284681"/>
              <a:gd name="connsiteX2" fmla="*/ 1477537 w 3272883"/>
              <a:gd name="connsiteY2" fmla="*/ 5901 h 284681"/>
              <a:gd name="connsiteX3" fmla="*/ 3272883 w 3272883"/>
              <a:gd name="connsiteY3" fmla="*/ 5901 h 284681"/>
            </a:gdLst>
            <a:ahLst/>
            <a:cxnLst>
              <a:cxn ang="0">
                <a:pos x="connsiteX0" y="connsiteY0"/>
              </a:cxn>
              <a:cxn ang="0">
                <a:pos x="connsiteX1" y="connsiteY1"/>
              </a:cxn>
              <a:cxn ang="0">
                <a:pos x="connsiteX2" y="connsiteY2"/>
              </a:cxn>
              <a:cxn ang="0">
                <a:pos x="connsiteX3" y="connsiteY3"/>
              </a:cxn>
            </a:cxnLst>
            <a:rect l="l" t="t" r="r" b="b"/>
            <a:pathLst>
              <a:path w="3272883" h="284681">
                <a:moveTo>
                  <a:pt x="0" y="284681"/>
                </a:moveTo>
                <a:cubicBezTo>
                  <a:pt x="133350" y="199188"/>
                  <a:pt x="266700" y="113695"/>
                  <a:pt x="512956" y="67232"/>
                </a:cubicBezTo>
                <a:cubicBezTo>
                  <a:pt x="759212" y="20769"/>
                  <a:pt x="1017549" y="16123"/>
                  <a:pt x="1477537" y="5901"/>
                </a:cubicBezTo>
                <a:cubicBezTo>
                  <a:pt x="1937525" y="-4321"/>
                  <a:pt x="2605204" y="790"/>
                  <a:pt x="3272883" y="5901"/>
                </a:cubicBezTo>
              </a:path>
            </a:pathLst>
          </a:cu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Freeform 25">
            <a:extLst>
              <a:ext uri="{FF2B5EF4-FFF2-40B4-BE49-F238E27FC236}">
                <a16:creationId xmlns:a16="http://schemas.microsoft.com/office/drawing/2014/main" id="{7ECE460E-79E7-D844-9AF7-76FDFA68E42A}"/>
              </a:ext>
            </a:extLst>
          </p:cNvPr>
          <p:cNvSpPr/>
          <p:nvPr/>
        </p:nvSpPr>
        <p:spPr>
          <a:xfrm>
            <a:off x="5297214" y="1096144"/>
            <a:ext cx="3310758" cy="2088491"/>
          </a:xfrm>
          <a:custGeom>
            <a:avLst/>
            <a:gdLst>
              <a:gd name="connsiteX0" fmla="*/ 0 w 3310758"/>
              <a:gd name="connsiteY0" fmla="*/ 2105714 h 2105714"/>
              <a:gd name="connsiteX1" fmla="*/ 882869 w 3310758"/>
              <a:gd name="connsiteY1" fmla="*/ 518652 h 2105714"/>
              <a:gd name="connsiteX2" fmla="*/ 1776248 w 3310758"/>
              <a:gd name="connsiteY2" fmla="*/ 56197 h 2105714"/>
              <a:gd name="connsiteX3" fmla="*/ 3310758 w 3310758"/>
              <a:gd name="connsiteY3" fmla="*/ 24666 h 2105714"/>
              <a:gd name="connsiteX0" fmla="*/ 0 w 3310758"/>
              <a:gd name="connsiteY0" fmla="*/ 2088367 h 2088367"/>
              <a:gd name="connsiteX1" fmla="*/ 882869 w 3310758"/>
              <a:gd name="connsiteY1" fmla="*/ 501305 h 2088367"/>
              <a:gd name="connsiteX2" fmla="*/ 1776248 w 3310758"/>
              <a:gd name="connsiteY2" fmla="*/ 38850 h 2088367"/>
              <a:gd name="connsiteX3" fmla="*/ 3310758 w 3310758"/>
              <a:gd name="connsiteY3" fmla="*/ 7319 h 2088367"/>
              <a:gd name="connsiteX0" fmla="*/ 0 w 3310758"/>
              <a:gd name="connsiteY0" fmla="*/ 2091120 h 2091120"/>
              <a:gd name="connsiteX1" fmla="*/ 882869 w 3310758"/>
              <a:gd name="connsiteY1" fmla="*/ 504058 h 2091120"/>
              <a:gd name="connsiteX2" fmla="*/ 1776248 w 3310758"/>
              <a:gd name="connsiteY2" fmla="*/ 41603 h 2091120"/>
              <a:gd name="connsiteX3" fmla="*/ 3310758 w 3310758"/>
              <a:gd name="connsiteY3" fmla="*/ 10072 h 2091120"/>
              <a:gd name="connsiteX0" fmla="*/ 0 w 3310758"/>
              <a:gd name="connsiteY0" fmla="*/ 2091120 h 2091120"/>
              <a:gd name="connsiteX1" fmla="*/ 882869 w 3310758"/>
              <a:gd name="connsiteY1" fmla="*/ 504058 h 2091120"/>
              <a:gd name="connsiteX2" fmla="*/ 1776248 w 3310758"/>
              <a:gd name="connsiteY2" fmla="*/ 41603 h 2091120"/>
              <a:gd name="connsiteX3" fmla="*/ 3310758 w 3310758"/>
              <a:gd name="connsiteY3" fmla="*/ 10072 h 2091120"/>
              <a:gd name="connsiteX0" fmla="*/ 0 w 3310758"/>
              <a:gd name="connsiteY0" fmla="*/ 2091120 h 2091120"/>
              <a:gd name="connsiteX1" fmla="*/ 882869 w 3310758"/>
              <a:gd name="connsiteY1" fmla="*/ 504058 h 2091120"/>
              <a:gd name="connsiteX2" fmla="*/ 1776248 w 3310758"/>
              <a:gd name="connsiteY2" fmla="*/ 41603 h 2091120"/>
              <a:gd name="connsiteX3" fmla="*/ 3310758 w 3310758"/>
              <a:gd name="connsiteY3" fmla="*/ 10072 h 2091120"/>
              <a:gd name="connsiteX0" fmla="*/ 0 w 3310758"/>
              <a:gd name="connsiteY0" fmla="*/ 2111662 h 2111662"/>
              <a:gd name="connsiteX1" fmla="*/ 861849 w 3310758"/>
              <a:gd name="connsiteY1" fmla="*/ 619193 h 2111662"/>
              <a:gd name="connsiteX2" fmla="*/ 1776248 w 3310758"/>
              <a:gd name="connsiteY2" fmla="*/ 62145 h 2111662"/>
              <a:gd name="connsiteX3" fmla="*/ 3310758 w 3310758"/>
              <a:gd name="connsiteY3" fmla="*/ 30614 h 2111662"/>
              <a:gd name="connsiteX0" fmla="*/ 0 w 3310758"/>
              <a:gd name="connsiteY0" fmla="*/ 2111662 h 2111662"/>
              <a:gd name="connsiteX1" fmla="*/ 861849 w 3310758"/>
              <a:gd name="connsiteY1" fmla="*/ 619193 h 2111662"/>
              <a:gd name="connsiteX2" fmla="*/ 1776248 w 3310758"/>
              <a:gd name="connsiteY2" fmla="*/ 62145 h 2111662"/>
              <a:gd name="connsiteX3" fmla="*/ 3310758 w 3310758"/>
              <a:gd name="connsiteY3" fmla="*/ 30614 h 2111662"/>
              <a:gd name="connsiteX0" fmla="*/ 0 w 3310758"/>
              <a:gd name="connsiteY0" fmla="*/ 2111662 h 2111662"/>
              <a:gd name="connsiteX1" fmla="*/ 861849 w 3310758"/>
              <a:gd name="connsiteY1" fmla="*/ 619193 h 2111662"/>
              <a:gd name="connsiteX2" fmla="*/ 1776248 w 3310758"/>
              <a:gd name="connsiteY2" fmla="*/ 62145 h 2111662"/>
              <a:gd name="connsiteX3" fmla="*/ 3310758 w 3310758"/>
              <a:gd name="connsiteY3" fmla="*/ 30614 h 2111662"/>
              <a:gd name="connsiteX0" fmla="*/ 0 w 3310758"/>
              <a:gd name="connsiteY0" fmla="*/ 2111662 h 2111662"/>
              <a:gd name="connsiteX1" fmla="*/ 861849 w 3310758"/>
              <a:gd name="connsiteY1" fmla="*/ 619193 h 2111662"/>
              <a:gd name="connsiteX2" fmla="*/ 1776248 w 3310758"/>
              <a:gd name="connsiteY2" fmla="*/ 62145 h 2111662"/>
              <a:gd name="connsiteX3" fmla="*/ 3310758 w 3310758"/>
              <a:gd name="connsiteY3" fmla="*/ 30614 h 2111662"/>
              <a:gd name="connsiteX0" fmla="*/ 0 w 3310758"/>
              <a:gd name="connsiteY0" fmla="*/ 2111662 h 2111662"/>
              <a:gd name="connsiteX1" fmla="*/ 861849 w 3310758"/>
              <a:gd name="connsiteY1" fmla="*/ 619193 h 2111662"/>
              <a:gd name="connsiteX2" fmla="*/ 1776248 w 3310758"/>
              <a:gd name="connsiteY2" fmla="*/ 62145 h 2111662"/>
              <a:gd name="connsiteX3" fmla="*/ 3310758 w 3310758"/>
              <a:gd name="connsiteY3" fmla="*/ 30614 h 2111662"/>
              <a:gd name="connsiteX0" fmla="*/ 0 w 3310758"/>
              <a:gd name="connsiteY0" fmla="*/ 2110647 h 2110647"/>
              <a:gd name="connsiteX1" fmla="*/ 846083 w 3310758"/>
              <a:gd name="connsiteY1" fmla="*/ 602413 h 2110647"/>
              <a:gd name="connsiteX2" fmla="*/ 1776248 w 3310758"/>
              <a:gd name="connsiteY2" fmla="*/ 61130 h 2110647"/>
              <a:gd name="connsiteX3" fmla="*/ 3310758 w 3310758"/>
              <a:gd name="connsiteY3" fmla="*/ 29599 h 2110647"/>
              <a:gd name="connsiteX0" fmla="*/ 0 w 3310758"/>
              <a:gd name="connsiteY0" fmla="*/ 2097830 h 2097830"/>
              <a:gd name="connsiteX1" fmla="*/ 846083 w 3310758"/>
              <a:gd name="connsiteY1" fmla="*/ 589596 h 2097830"/>
              <a:gd name="connsiteX2" fmla="*/ 1776248 w 3310758"/>
              <a:gd name="connsiteY2" fmla="*/ 48313 h 2097830"/>
              <a:gd name="connsiteX3" fmla="*/ 3310758 w 3310758"/>
              <a:gd name="connsiteY3" fmla="*/ 16782 h 2097830"/>
              <a:gd name="connsiteX0" fmla="*/ 0 w 3310758"/>
              <a:gd name="connsiteY0" fmla="*/ 2115017 h 2115017"/>
              <a:gd name="connsiteX1" fmla="*/ 808912 w 3310758"/>
              <a:gd name="connsiteY1" fmla="*/ 673690 h 2115017"/>
              <a:gd name="connsiteX2" fmla="*/ 1776248 w 3310758"/>
              <a:gd name="connsiteY2" fmla="*/ 65500 h 2115017"/>
              <a:gd name="connsiteX3" fmla="*/ 3310758 w 3310758"/>
              <a:gd name="connsiteY3" fmla="*/ 33969 h 2115017"/>
              <a:gd name="connsiteX0" fmla="*/ 0 w 3310758"/>
              <a:gd name="connsiteY0" fmla="*/ 2115017 h 2115017"/>
              <a:gd name="connsiteX1" fmla="*/ 808912 w 3310758"/>
              <a:gd name="connsiteY1" fmla="*/ 673690 h 2115017"/>
              <a:gd name="connsiteX2" fmla="*/ 1776248 w 3310758"/>
              <a:gd name="connsiteY2" fmla="*/ 65500 h 2115017"/>
              <a:gd name="connsiteX3" fmla="*/ 3310758 w 3310758"/>
              <a:gd name="connsiteY3" fmla="*/ 33969 h 2115017"/>
              <a:gd name="connsiteX0" fmla="*/ 0 w 3310758"/>
              <a:gd name="connsiteY0" fmla="*/ 2094700 h 2094700"/>
              <a:gd name="connsiteX1" fmla="*/ 808912 w 3310758"/>
              <a:gd name="connsiteY1" fmla="*/ 653373 h 2094700"/>
              <a:gd name="connsiteX2" fmla="*/ 1776248 w 3310758"/>
              <a:gd name="connsiteY2" fmla="*/ 45183 h 2094700"/>
              <a:gd name="connsiteX3" fmla="*/ 3310758 w 3310758"/>
              <a:gd name="connsiteY3" fmla="*/ 13652 h 2094700"/>
              <a:gd name="connsiteX0" fmla="*/ 0 w 3310758"/>
              <a:gd name="connsiteY0" fmla="*/ 2088491 h 2088491"/>
              <a:gd name="connsiteX1" fmla="*/ 808912 w 3310758"/>
              <a:gd name="connsiteY1" fmla="*/ 647164 h 2088491"/>
              <a:gd name="connsiteX2" fmla="*/ 1776248 w 3310758"/>
              <a:gd name="connsiteY2" fmla="*/ 38974 h 2088491"/>
              <a:gd name="connsiteX3" fmla="*/ 3310758 w 3310758"/>
              <a:gd name="connsiteY3" fmla="*/ 7443 h 2088491"/>
            </a:gdLst>
            <a:ahLst/>
            <a:cxnLst>
              <a:cxn ang="0">
                <a:pos x="connsiteX0" y="connsiteY0"/>
              </a:cxn>
              <a:cxn ang="0">
                <a:pos x="connsiteX1" y="connsiteY1"/>
              </a:cxn>
              <a:cxn ang="0">
                <a:pos x="connsiteX2" y="connsiteY2"/>
              </a:cxn>
              <a:cxn ang="0">
                <a:pos x="connsiteX3" y="connsiteY3"/>
              </a:cxn>
            </a:cxnLst>
            <a:rect l="l" t="t" r="r" b="b"/>
            <a:pathLst>
              <a:path w="3310758" h="2088491">
                <a:moveTo>
                  <a:pt x="0" y="2088491"/>
                </a:moveTo>
                <a:cubicBezTo>
                  <a:pt x="293414" y="1465753"/>
                  <a:pt x="494159" y="1149738"/>
                  <a:pt x="808912" y="647164"/>
                </a:cubicBezTo>
                <a:cubicBezTo>
                  <a:pt x="1123665" y="144590"/>
                  <a:pt x="1515392" y="48950"/>
                  <a:pt x="1776248" y="38974"/>
                </a:cubicBezTo>
                <a:cubicBezTo>
                  <a:pt x="2037104" y="28998"/>
                  <a:pt x="2745827" y="-17957"/>
                  <a:pt x="3310758" y="7443"/>
                </a:cubicBezTo>
              </a:path>
            </a:pathLst>
          </a:cu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Freeform 26">
            <a:extLst>
              <a:ext uri="{FF2B5EF4-FFF2-40B4-BE49-F238E27FC236}">
                <a16:creationId xmlns:a16="http://schemas.microsoft.com/office/drawing/2014/main" id="{FB01A090-586B-1C44-99D7-E442A966E675}"/>
              </a:ext>
            </a:extLst>
          </p:cNvPr>
          <p:cNvSpPr/>
          <p:nvPr/>
        </p:nvSpPr>
        <p:spPr>
          <a:xfrm>
            <a:off x="5343728" y="2905328"/>
            <a:ext cx="3255523" cy="278859"/>
          </a:xfrm>
          <a:custGeom>
            <a:avLst/>
            <a:gdLst>
              <a:gd name="connsiteX0" fmla="*/ 0 w 3255523"/>
              <a:gd name="connsiteY0" fmla="*/ 278859 h 278859"/>
              <a:gd name="connsiteX1" fmla="*/ 1167319 w 3255523"/>
              <a:gd name="connsiteY1" fmla="*/ 84306 h 278859"/>
              <a:gd name="connsiteX2" fmla="*/ 3255523 w 3255523"/>
              <a:gd name="connsiteY2" fmla="*/ 0 h 278859"/>
              <a:gd name="connsiteX0" fmla="*/ 0 w 3255523"/>
              <a:gd name="connsiteY0" fmla="*/ 278859 h 278859"/>
              <a:gd name="connsiteX1" fmla="*/ 1167319 w 3255523"/>
              <a:gd name="connsiteY1" fmla="*/ 84306 h 278859"/>
              <a:gd name="connsiteX2" fmla="*/ 3255523 w 3255523"/>
              <a:gd name="connsiteY2" fmla="*/ 0 h 278859"/>
            </a:gdLst>
            <a:ahLst/>
            <a:cxnLst>
              <a:cxn ang="0">
                <a:pos x="connsiteX0" y="connsiteY0"/>
              </a:cxn>
              <a:cxn ang="0">
                <a:pos x="connsiteX1" y="connsiteY1"/>
              </a:cxn>
              <a:cxn ang="0">
                <a:pos x="connsiteX2" y="connsiteY2"/>
              </a:cxn>
            </a:cxnLst>
            <a:rect l="l" t="t" r="r" b="b"/>
            <a:pathLst>
              <a:path w="3255523" h="278859">
                <a:moveTo>
                  <a:pt x="0" y="278859"/>
                </a:moveTo>
                <a:cubicBezTo>
                  <a:pt x="312366" y="204820"/>
                  <a:pt x="650672" y="150237"/>
                  <a:pt x="1167319" y="84306"/>
                </a:cubicBezTo>
                <a:cubicBezTo>
                  <a:pt x="1683966" y="18375"/>
                  <a:pt x="2482714" y="18915"/>
                  <a:pt x="3255523" y="0"/>
                </a:cubicBezTo>
              </a:path>
            </a:pathLst>
          </a:cu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958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2"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3" nodeType="clickEffect">
                                  <p:stCondLst>
                                    <p:cond delay="0"/>
                                  </p:stCondLst>
                                  <p:childTnLst>
                                    <p:animEffect transition="out" filter="fade">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1"/>
                                        </p:tgtEl>
                                      </p:cBhvr>
                                    </p:animEffect>
                                    <p:set>
                                      <p:cBhvr>
                                        <p:cTn id="46" dur="1" fill="hold">
                                          <p:stCondLst>
                                            <p:cond delay="499"/>
                                          </p:stCondLst>
                                        </p:cTn>
                                        <p:tgtEl>
                                          <p:spTgt spid="2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animBg="1"/>
      <p:bldP spid="19" grpId="1" animBg="1"/>
      <p:bldP spid="19" grpId="2" animBg="1"/>
      <p:bldP spid="19" grpId="3" animBg="1"/>
      <p:bldP spid="20" grpId="0" animBg="1"/>
      <p:bldP spid="20" grpId="1" animBg="1"/>
      <p:bldP spid="21" grpId="0" animBg="1"/>
      <p:bldP spid="21" grpId="1" animBg="1"/>
      <p:bldP spid="22" grpId="0" animBg="1"/>
      <p:bldP spid="25" grpId="0" animBg="1"/>
      <p:bldP spid="25" grpId="1"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1E23C6-3FA8-984C-9980-5052AB8A146F}"/>
              </a:ext>
            </a:extLst>
          </p:cNvPr>
          <p:cNvSpPr>
            <a:spLocks noGrp="1"/>
          </p:cNvSpPr>
          <p:nvPr>
            <p:ph type="ftr" sz="quarter" idx="11"/>
          </p:nvPr>
        </p:nvSpPr>
        <p:spPr/>
        <p:txBody>
          <a:bodyPr/>
          <a:lstStyle/>
          <a:p>
            <a:endParaRPr lang="ru-RU"/>
          </a:p>
        </p:txBody>
      </p:sp>
      <p:sp>
        <p:nvSpPr>
          <p:cNvPr id="7" name="Заголовок 1">
            <a:extLst>
              <a:ext uri="{FF2B5EF4-FFF2-40B4-BE49-F238E27FC236}">
                <a16:creationId xmlns:a16="http://schemas.microsoft.com/office/drawing/2014/main" id="{3206623C-127A-1E42-B59B-804E36B5EF94}"/>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rPr>
              <a:t>SPH</a:t>
            </a:r>
            <a:r>
              <a:rPr lang="ru-RU" sz="3200" b="1" dirty="0">
                <a:solidFill>
                  <a:schemeClr val="bg1"/>
                </a:solidFill>
              </a:rPr>
              <a:t>-моделирование эксперимента ВНИИЭФ</a:t>
            </a:r>
          </a:p>
        </p:txBody>
      </p:sp>
      <p:pic>
        <p:nvPicPr>
          <p:cNvPr id="8" name="b4c">
            <a:hlinkClick r:id="" action="ppaction://media"/>
            <a:extLst>
              <a:ext uri="{FF2B5EF4-FFF2-40B4-BE49-F238E27FC236}">
                <a16:creationId xmlns:a16="http://schemas.microsoft.com/office/drawing/2014/main" id="{2CDD9D0A-D284-C647-8ADB-0D56D2C5BD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954732"/>
            <a:ext cx="9112473" cy="4224011"/>
          </a:xfrm>
          <a:prstGeom prst="rect">
            <a:avLst/>
          </a:prstGeom>
        </p:spPr>
      </p:pic>
      <p:sp>
        <p:nvSpPr>
          <p:cNvPr id="9" name="Slide Number Placeholder 5">
            <a:extLst>
              <a:ext uri="{FF2B5EF4-FFF2-40B4-BE49-F238E27FC236}">
                <a16:creationId xmlns:a16="http://schemas.microsoft.com/office/drawing/2014/main" id="{8DB7EB02-00F6-1B40-A121-A36C6035E549}"/>
              </a:ext>
            </a:extLst>
          </p:cNvPr>
          <p:cNvSpPr txBox="1">
            <a:spLocks/>
          </p:cNvSpPr>
          <p:nvPr/>
        </p:nvSpPr>
        <p:spPr>
          <a:xfrm>
            <a:off x="7092280" y="6597352"/>
            <a:ext cx="527720" cy="260649"/>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DCAC94-A3A0-449A-A150-0B00F71F960E}" type="slidenum">
              <a:rPr lang="ru-RU" smtClean="0"/>
              <a:pPr/>
              <a:t>19</a:t>
            </a:fld>
            <a:endParaRPr lang="ru-RU" dirty="0"/>
          </a:p>
        </p:txBody>
      </p:sp>
      <p:sp>
        <p:nvSpPr>
          <p:cNvPr id="10" name="Date Placeholder 3">
            <a:extLst>
              <a:ext uri="{FF2B5EF4-FFF2-40B4-BE49-F238E27FC236}">
                <a16:creationId xmlns:a16="http://schemas.microsoft.com/office/drawing/2014/main" id="{8D976EF9-5CFA-D04C-81A5-65B8D3DD5B24}"/>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dirty="0"/>
          </a:p>
        </p:txBody>
      </p:sp>
      <p:sp>
        <p:nvSpPr>
          <p:cNvPr id="11" name="TextBox 10">
            <a:extLst>
              <a:ext uri="{FF2B5EF4-FFF2-40B4-BE49-F238E27FC236}">
                <a16:creationId xmlns:a16="http://schemas.microsoft.com/office/drawing/2014/main" id="{E2C38C72-4E3F-094F-A2D5-38483E40174A}"/>
              </a:ext>
            </a:extLst>
          </p:cNvPr>
          <p:cNvSpPr txBox="1"/>
          <p:nvPr/>
        </p:nvSpPr>
        <p:spPr>
          <a:xfrm>
            <a:off x="1114737" y="620688"/>
            <a:ext cx="6914526" cy="707886"/>
          </a:xfrm>
          <a:prstGeom prst="rect">
            <a:avLst/>
          </a:prstGeom>
          <a:noFill/>
        </p:spPr>
        <p:txBody>
          <a:bodyPr wrap="square" rtlCol="0">
            <a:spAutoFit/>
          </a:bodyPr>
          <a:lstStyle/>
          <a:p>
            <a:pPr algn="ctr"/>
            <a:r>
              <a:rPr lang="ru-RU" sz="2000" b="1" dirty="0"/>
              <a:t>Обжатие сферических оболочек из карбида бора и свинца </a:t>
            </a:r>
          </a:p>
          <a:p>
            <a:pPr algn="ctr"/>
            <a:r>
              <a:rPr lang="ru-RU" sz="2000" b="1" dirty="0"/>
              <a:t>при одноточечном инициировании</a:t>
            </a:r>
          </a:p>
        </p:txBody>
      </p:sp>
      <p:sp>
        <p:nvSpPr>
          <p:cNvPr id="12" name="TextBox 11">
            <a:extLst>
              <a:ext uri="{FF2B5EF4-FFF2-40B4-BE49-F238E27FC236}">
                <a16:creationId xmlns:a16="http://schemas.microsoft.com/office/drawing/2014/main" id="{8A725596-EF76-9A4C-ABDE-8FF08F674424}"/>
              </a:ext>
            </a:extLst>
          </p:cNvPr>
          <p:cNvSpPr txBox="1"/>
          <p:nvPr/>
        </p:nvSpPr>
        <p:spPr>
          <a:xfrm>
            <a:off x="676265" y="1679500"/>
            <a:ext cx="2808312" cy="369332"/>
          </a:xfrm>
          <a:prstGeom prst="rect">
            <a:avLst/>
          </a:prstGeom>
          <a:noFill/>
        </p:spPr>
        <p:txBody>
          <a:bodyPr wrap="square" rtlCol="0">
            <a:spAutoFit/>
          </a:bodyPr>
          <a:lstStyle/>
          <a:p>
            <a:pPr algn="ctr"/>
            <a:r>
              <a:rPr lang="ru-RU" dirty="0"/>
              <a:t>сечение</a:t>
            </a:r>
          </a:p>
        </p:txBody>
      </p:sp>
      <p:sp>
        <p:nvSpPr>
          <p:cNvPr id="13" name="TextBox 12">
            <a:extLst>
              <a:ext uri="{FF2B5EF4-FFF2-40B4-BE49-F238E27FC236}">
                <a16:creationId xmlns:a16="http://schemas.microsoft.com/office/drawing/2014/main" id="{F1D337AC-5882-EC42-9196-C061358D32E5}"/>
              </a:ext>
            </a:extLst>
          </p:cNvPr>
          <p:cNvSpPr txBox="1"/>
          <p:nvPr/>
        </p:nvSpPr>
        <p:spPr>
          <a:xfrm>
            <a:off x="5580112" y="1679500"/>
            <a:ext cx="2808312" cy="369332"/>
          </a:xfrm>
          <a:prstGeom prst="rect">
            <a:avLst/>
          </a:prstGeom>
          <a:noFill/>
        </p:spPr>
        <p:txBody>
          <a:bodyPr wrap="square" rtlCol="0">
            <a:spAutoFit/>
          </a:bodyPr>
          <a:lstStyle/>
          <a:p>
            <a:pPr algn="ctr"/>
            <a:r>
              <a:rPr lang="ru-RU" dirty="0"/>
              <a:t>колонковая плотность</a:t>
            </a:r>
          </a:p>
        </p:txBody>
      </p:sp>
    </p:spTree>
    <p:extLst>
      <p:ext uri="{BB962C8B-B14F-4D97-AF65-F5344CB8AC3E}">
        <p14:creationId xmlns:p14="http://schemas.microsoft.com/office/powerpoint/2010/main" val="30104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a:extLst>
              <a:ext uri="{FF2B5EF4-FFF2-40B4-BE49-F238E27FC236}">
                <a16:creationId xmlns:a16="http://schemas.microsoft.com/office/drawing/2014/main" id="{C3118247-76AD-D64E-B293-367448935B2F}"/>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a:solidFill>
                  <a:schemeClr val="bg1"/>
                </a:solidFill>
              </a:rPr>
              <a:t>Мотивация работы</a:t>
            </a:r>
          </a:p>
        </p:txBody>
      </p:sp>
      <p:sp>
        <p:nvSpPr>
          <p:cNvPr id="5" name="TextBox 4">
            <a:extLst>
              <a:ext uri="{FF2B5EF4-FFF2-40B4-BE49-F238E27FC236}">
                <a16:creationId xmlns:a16="http://schemas.microsoft.com/office/drawing/2014/main" id="{CC91CCCD-E739-0E40-8869-C9DA8D32E83C}"/>
              </a:ext>
            </a:extLst>
          </p:cNvPr>
          <p:cNvSpPr txBox="1"/>
          <p:nvPr/>
        </p:nvSpPr>
        <p:spPr>
          <a:xfrm>
            <a:off x="467544" y="2028616"/>
            <a:ext cx="8208912" cy="3508653"/>
          </a:xfrm>
          <a:prstGeom prst="rect">
            <a:avLst/>
          </a:prstGeom>
          <a:noFill/>
        </p:spPr>
        <p:txBody>
          <a:bodyPr wrap="square" rtlCol="0">
            <a:spAutoFit/>
          </a:bodyPr>
          <a:lstStyle/>
          <a:p>
            <a:pPr marL="342900" indent="-342900" algn="just">
              <a:spcAft>
                <a:spcPts val="1200"/>
              </a:spcAft>
              <a:buFont typeface="Arial" panose="020B0604020202020204" pitchFamily="34" charset="0"/>
              <a:buChar char="•"/>
            </a:pPr>
            <a:r>
              <a:rPr lang="ru-RU" sz="2400" b="1" dirty="0">
                <a:solidFill>
                  <a:schemeClr val="tx2">
                    <a:lumMod val="75000"/>
                  </a:schemeClr>
                </a:solidFill>
              </a:rPr>
              <a:t>Для расчета отклика материалов при ударном воздействии требуются комплексные модели</a:t>
            </a:r>
          </a:p>
          <a:p>
            <a:pPr marL="342900" indent="-342900" algn="just">
              <a:spcAft>
                <a:spcPts val="1200"/>
              </a:spcAft>
              <a:buFont typeface="Arial" panose="020B0604020202020204" pitchFamily="34" charset="0"/>
              <a:buChar char="•"/>
            </a:pPr>
            <a:r>
              <a:rPr lang="ru-RU" sz="2400" b="1" dirty="0">
                <a:solidFill>
                  <a:schemeClr val="tx2">
                    <a:lumMod val="75000"/>
                  </a:schemeClr>
                </a:solidFill>
              </a:rPr>
              <a:t>Модели материалов обычно строятся по данным для одноосного ударно-волнового </a:t>
            </a:r>
            <a:r>
              <a:rPr lang="ru-RU" sz="2400" b="1" dirty="0" err="1">
                <a:solidFill>
                  <a:schemeClr val="tx2">
                    <a:lumMod val="75000"/>
                  </a:schemeClr>
                </a:solidFill>
              </a:rPr>
              <a:t>нагружения</a:t>
            </a:r>
            <a:endParaRPr lang="ru-RU" sz="2400" b="1" dirty="0">
              <a:solidFill>
                <a:schemeClr val="tx2">
                  <a:lumMod val="75000"/>
                </a:schemeClr>
              </a:solidFill>
            </a:endParaRPr>
          </a:p>
          <a:p>
            <a:pPr marL="342900" indent="-342900" algn="just">
              <a:spcAft>
                <a:spcPts val="1200"/>
              </a:spcAft>
              <a:buFont typeface="Arial" panose="020B0604020202020204" pitchFamily="34" charset="0"/>
              <a:buChar char="•"/>
            </a:pPr>
            <a:r>
              <a:rPr lang="ru-RU" sz="2400" b="1" dirty="0">
                <a:solidFill>
                  <a:schemeClr val="tx2">
                    <a:lumMod val="75000"/>
                  </a:schemeClr>
                </a:solidFill>
              </a:rPr>
              <a:t>Применимы ли такие модели при расчете сложных конструкций в трехмерном случае?</a:t>
            </a:r>
          </a:p>
          <a:p>
            <a:pPr marL="342900" indent="-342900" algn="just">
              <a:buFont typeface="Arial" panose="020B0604020202020204" pitchFamily="34" charset="0"/>
              <a:buChar char="•"/>
            </a:pPr>
            <a:endParaRPr lang="ru-RU" sz="2400" b="1" dirty="0">
              <a:solidFill>
                <a:schemeClr val="tx2">
                  <a:lumMod val="75000"/>
                </a:schemeClr>
              </a:solidFill>
            </a:endParaRPr>
          </a:p>
          <a:p>
            <a:pPr algn="just"/>
            <a:endParaRPr lang="ru-RU"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p:nvSpPr>
        <p:spPr>
          <a:xfrm>
            <a:off x="1475656" y="2705725"/>
            <a:ext cx="6192688" cy="1446550"/>
          </a:xfrm>
          <a:prstGeom prst="rect">
            <a:avLst/>
          </a:prstGeom>
          <a:noFill/>
        </p:spPr>
        <p:txBody>
          <a:bodyPr wrap="square" rtlCol="0">
            <a:spAutoFit/>
          </a:bodyPr>
          <a:lstStyle/>
          <a:p>
            <a:pPr algn="ctr"/>
            <a:r>
              <a:rPr lang="ru-RU" sz="4400" b="1" dirty="0">
                <a:solidFill>
                  <a:schemeClr val="bg1"/>
                </a:solidFill>
              </a:rPr>
              <a:t>Моделирование</a:t>
            </a:r>
          </a:p>
          <a:p>
            <a:pPr algn="ctr"/>
            <a:r>
              <a:rPr lang="ru-RU" sz="4400" b="1" dirty="0">
                <a:solidFill>
                  <a:schemeClr val="bg1"/>
                </a:solidFill>
              </a:rPr>
              <a:t>железа и стали</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62748C3-A0BD-894C-80E3-29B464C3EE38}"/>
              </a:ext>
            </a:extLst>
          </p:cNvPr>
          <p:cNvSpPr>
            <a:spLocks noGrp="1"/>
          </p:cNvSpPr>
          <p:nvPr>
            <p:ph type="ftr" sz="quarter" idx="11"/>
          </p:nvPr>
        </p:nvSpPr>
        <p:spPr>
          <a:xfrm>
            <a:off x="1987332" y="6381328"/>
            <a:ext cx="5248964" cy="314751"/>
          </a:xfrm>
        </p:spPr>
        <p:txBody>
          <a:bodyPr/>
          <a:lstStyle/>
          <a:p>
            <a:pPr algn="r"/>
            <a:r>
              <a:rPr lang="ru-RU" dirty="0" err="1"/>
              <a:t>УрС</a:t>
            </a:r>
            <a:r>
              <a:rPr lang="ru-RU" dirty="0"/>
              <a:t>: </a:t>
            </a:r>
            <a:r>
              <a:rPr lang="en" dirty="0"/>
              <a:t>Kerley G. I. Tech. Rep.: SAND93-0027: Sandia National Laboratories </a:t>
            </a:r>
            <a:r>
              <a:rPr lang="ru-RU" dirty="0"/>
              <a:t>(</a:t>
            </a:r>
            <a:r>
              <a:rPr lang="en" dirty="0"/>
              <a:t>1993</a:t>
            </a:r>
            <a:r>
              <a:rPr lang="ru-RU" dirty="0"/>
              <a:t>)</a:t>
            </a:r>
            <a:r>
              <a:rPr lang="en" dirty="0"/>
              <a:t> </a:t>
            </a:r>
          </a:p>
        </p:txBody>
      </p:sp>
      <p:sp>
        <p:nvSpPr>
          <p:cNvPr id="7" name="Date Placeholder 3">
            <a:extLst>
              <a:ext uri="{FF2B5EF4-FFF2-40B4-BE49-F238E27FC236}">
                <a16:creationId xmlns:a16="http://schemas.microsoft.com/office/drawing/2014/main" id="{7FCC2ECA-C9E9-AC4C-B499-D05ED26C05A5}"/>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dirty="0"/>
          </a:p>
        </p:txBody>
      </p:sp>
      <p:sp>
        <p:nvSpPr>
          <p:cNvPr id="8" name="Slide Number Placeholder 5">
            <a:extLst>
              <a:ext uri="{FF2B5EF4-FFF2-40B4-BE49-F238E27FC236}">
                <a16:creationId xmlns:a16="http://schemas.microsoft.com/office/drawing/2014/main" id="{D4C82BEB-5F3C-B544-92BD-AD01AD356F8A}"/>
              </a:ext>
            </a:extLst>
          </p:cNvPr>
          <p:cNvSpPr txBox="1">
            <a:spLocks/>
          </p:cNvSpPr>
          <p:nvPr/>
        </p:nvSpPr>
        <p:spPr>
          <a:xfrm>
            <a:off x="7092280" y="6597352"/>
            <a:ext cx="527720" cy="260649"/>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DCAC94-A3A0-449A-A150-0B00F71F960E}" type="slidenum">
              <a:rPr lang="ru-RU" smtClean="0"/>
              <a:pPr/>
              <a:t>21</a:t>
            </a:fld>
            <a:endParaRPr lang="ru-RU" dirty="0"/>
          </a:p>
        </p:txBody>
      </p:sp>
      <p:pic>
        <p:nvPicPr>
          <p:cNvPr id="10" name="Picture 9">
            <a:extLst>
              <a:ext uri="{FF2B5EF4-FFF2-40B4-BE49-F238E27FC236}">
                <a16:creationId xmlns:a16="http://schemas.microsoft.com/office/drawing/2014/main" id="{13649E98-93E3-F54D-B242-9A61F219C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764704"/>
            <a:ext cx="5107781" cy="4001260"/>
          </a:xfrm>
          <a:prstGeom prst="rect">
            <a:avLst/>
          </a:prstGeom>
        </p:spPr>
      </p:pic>
      <p:sp>
        <p:nvSpPr>
          <p:cNvPr id="11" name="Заголовок 1">
            <a:extLst>
              <a:ext uri="{FF2B5EF4-FFF2-40B4-BE49-F238E27FC236}">
                <a16:creationId xmlns:a16="http://schemas.microsoft.com/office/drawing/2014/main" id="{C998118D-A9F7-A045-8D59-59142BFCD9CC}"/>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rPr>
              <a:t>Модель железа</a:t>
            </a:r>
          </a:p>
        </p:txBody>
      </p:sp>
      <p:sp>
        <p:nvSpPr>
          <p:cNvPr id="12" name="TextBox 11">
            <a:extLst>
              <a:ext uri="{FF2B5EF4-FFF2-40B4-BE49-F238E27FC236}">
                <a16:creationId xmlns:a16="http://schemas.microsoft.com/office/drawing/2014/main" id="{45FCFDE9-AC10-D849-AA57-96F939B82D74}"/>
              </a:ext>
            </a:extLst>
          </p:cNvPr>
          <p:cNvSpPr txBox="1"/>
          <p:nvPr/>
        </p:nvSpPr>
        <p:spPr>
          <a:xfrm>
            <a:off x="5534791" y="809714"/>
            <a:ext cx="3499264" cy="369332"/>
          </a:xfrm>
          <a:prstGeom prst="rect">
            <a:avLst/>
          </a:prstGeom>
          <a:noFill/>
        </p:spPr>
        <p:txBody>
          <a:bodyPr wrap="square" rtlCol="0">
            <a:spAutoFit/>
          </a:bodyPr>
          <a:lstStyle/>
          <a:p>
            <a:r>
              <a:rPr lang="ru-RU" b="1" dirty="0">
                <a:latin typeface="Calibri" pitchFamily="34" charset="0"/>
                <a:cs typeface="Calibri" pitchFamily="34" charset="0"/>
              </a:rPr>
              <a:t>Форма Ми-</a:t>
            </a:r>
            <a:r>
              <a:rPr lang="ru-RU" b="1" dirty="0" err="1">
                <a:latin typeface="Calibri" pitchFamily="34" charset="0"/>
                <a:cs typeface="Calibri" pitchFamily="34" charset="0"/>
              </a:rPr>
              <a:t>Грюнайзена</a:t>
            </a:r>
            <a:endParaRPr lang="en-US" b="1"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60AEFD-08DA-204F-98A9-78E647186B35}"/>
                  </a:ext>
                </a:extLst>
              </p:cNvPr>
              <p:cNvSpPr txBox="1"/>
              <p:nvPr/>
            </p:nvSpPr>
            <p:spPr>
              <a:xfrm>
                <a:off x="5508104" y="1124744"/>
                <a:ext cx="2552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𝑃</m:t>
                          </m:r>
                        </m:e>
                        <m:sub>
                          <m:r>
                            <m:rPr>
                              <m:sty m:val="p"/>
                            </m:rPr>
                            <a:rPr lang="en-US">
                              <a:latin typeface="Cambria Math"/>
                            </a:rPr>
                            <m:t>EoS</m:t>
                          </m:r>
                        </m:sub>
                      </m:sSub>
                      <m:r>
                        <a:rPr lang="en-US" i="1">
                          <a:latin typeface="Cambria Math"/>
                        </a:rPr>
                        <m:t>=</m:t>
                      </m:r>
                      <m:sSub>
                        <m:sSubPr>
                          <m:ctrlPr>
                            <a:rPr lang="en-US" i="1">
                              <a:latin typeface="Cambria Math" panose="02040503050406030204" pitchFamily="18" charset="0"/>
                            </a:rPr>
                          </m:ctrlPr>
                        </m:sSubPr>
                        <m:e>
                          <m:r>
                            <a:rPr lang="en-US" i="1">
                              <a:latin typeface="Cambria Math"/>
                            </a:rPr>
                            <m:t>𝑃</m:t>
                          </m:r>
                        </m:e>
                        <m:sub>
                          <m:r>
                            <a:rPr lang="en-US" i="1">
                              <a:latin typeface="Cambria Math"/>
                            </a:rPr>
                            <m:t>𝑟</m:t>
                          </m:r>
                        </m:sub>
                      </m:sSub>
                      <m:r>
                        <a:rPr lang="en-US" i="1">
                          <a:latin typeface="Cambria Math"/>
                        </a:rPr>
                        <m:t>+</m:t>
                      </m:r>
                      <m:r>
                        <m:rPr>
                          <m:sty m:val="p"/>
                        </m:rPr>
                        <a:rPr lang="en-US">
                          <a:latin typeface="Cambria Math"/>
                        </a:rPr>
                        <m:t>Γ</m:t>
                      </m:r>
                      <m:r>
                        <a:rPr lang="en-US" i="1">
                          <a:latin typeface="Cambria Math"/>
                        </a:rPr>
                        <m:t>𝜌</m:t>
                      </m:r>
                      <m:d>
                        <m:dPr>
                          <m:ctrlPr>
                            <a:rPr lang="en-US" i="1">
                              <a:latin typeface="Cambria Math" panose="02040503050406030204" pitchFamily="18" charset="0"/>
                            </a:rPr>
                          </m:ctrlPr>
                        </m:dPr>
                        <m:e>
                          <m:r>
                            <a:rPr lang="en-US" i="1">
                              <a:latin typeface="Cambria Math"/>
                            </a:rPr>
                            <m:t>𝑒</m:t>
                          </m:r>
                          <m:r>
                            <a:rPr lang="en-US" i="1">
                              <a:latin typeface="Cambria Math"/>
                            </a:rPr>
                            <m:t> −</m:t>
                          </m:r>
                          <m:sSub>
                            <m:sSubPr>
                              <m:ctrlPr>
                                <a:rPr lang="en-US" i="1">
                                  <a:latin typeface="Cambria Math" panose="02040503050406030204" pitchFamily="18" charset="0"/>
                                </a:rPr>
                              </m:ctrlPr>
                            </m:sSubPr>
                            <m:e>
                              <m:r>
                                <a:rPr lang="en-US" i="1">
                                  <a:latin typeface="Cambria Math"/>
                                </a:rPr>
                                <m:t>𝑒</m:t>
                              </m:r>
                            </m:e>
                            <m:sub>
                              <m:r>
                                <a:rPr lang="en-US" i="1">
                                  <a:latin typeface="Cambria Math"/>
                                </a:rPr>
                                <m:t>𝑟</m:t>
                              </m:r>
                            </m:sub>
                          </m:sSub>
                        </m:e>
                      </m:d>
                    </m:oMath>
                  </m:oMathPara>
                </a14:m>
                <a:endParaRPr lang="en-US" dirty="0"/>
              </a:p>
            </p:txBody>
          </p:sp>
        </mc:Choice>
        <mc:Fallback xmlns="">
          <p:sp>
            <p:nvSpPr>
              <p:cNvPr id="13" name="TextBox 12">
                <a:extLst>
                  <a:ext uri="{FF2B5EF4-FFF2-40B4-BE49-F238E27FC236}">
                    <a16:creationId xmlns:a16="http://schemas.microsoft.com/office/drawing/2014/main" id="{7360AEFD-08DA-204F-98A9-78E647186B35}"/>
                  </a:ext>
                </a:extLst>
              </p:cNvPr>
              <p:cNvSpPr txBox="1">
                <a:spLocks noRot="1" noChangeAspect="1" noMove="1" noResize="1" noEditPoints="1" noAdjustHandles="1" noChangeArrowheads="1" noChangeShapeType="1" noTextEdit="1"/>
              </p:cNvSpPr>
              <p:nvPr/>
            </p:nvSpPr>
            <p:spPr>
              <a:xfrm>
                <a:off x="5508104" y="1124744"/>
                <a:ext cx="2552558" cy="369332"/>
              </a:xfrm>
              <a:prstGeom prst="rect">
                <a:avLst/>
              </a:prstGeom>
              <a:blipFill>
                <a:blip r:embed="rId3"/>
                <a:stretch>
                  <a:fillRect b="-13333"/>
                </a:stretch>
              </a:blipFill>
            </p:spPr>
            <p:txBody>
              <a:bodyPr/>
              <a:lstStyle/>
              <a:p>
                <a:r>
                  <a:rPr lang="ru-RU">
                    <a:noFill/>
                  </a:rPr>
                  <a:t> </a:t>
                </a:r>
              </a:p>
            </p:txBody>
          </p:sp>
        </mc:Fallback>
      </mc:AlternateContent>
      <p:sp>
        <p:nvSpPr>
          <p:cNvPr id="14" name="TextBox 13">
            <a:extLst>
              <a:ext uri="{FF2B5EF4-FFF2-40B4-BE49-F238E27FC236}">
                <a16:creationId xmlns:a16="http://schemas.microsoft.com/office/drawing/2014/main" id="{4272F01D-569E-EE41-B4BC-33CD942EFE25}"/>
              </a:ext>
            </a:extLst>
          </p:cNvPr>
          <p:cNvSpPr txBox="1"/>
          <p:nvPr/>
        </p:nvSpPr>
        <p:spPr>
          <a:xfrm>
            <a:off x="922276" y="2564904"/>
            <a:ext cx="1800200" cy="646331"/>
          </a:xfrm>
          <a:prstGeom prst="rect">
            <a:avLst/>
          </a:prstGeom>
          <a:noFill/>
        </p:spPr>
        <p:txBody>
          <a:bodyPr wrap="square" rtlCol="0">
            <a:spAutoFit/>
          </a:bodyPr>
          <a:lstStyle/>
          <a:p>
            <a:pPr algn="ctr"/>
            <a:r>
              <a:rPr lang="ru-RU" dirty="0"/>
              <a:t>полиморфный переход</a:t>
            </a:r>
          </a:p>
        </p:txBody>
      </p:sp>
      <p:cxnSp>
        <p:nvCxnSpPr>
          <p:cNvPr id="16" name="Straight Arrow Connector 15">
            <a:extLst>
              <a:ext uri="{FF2B5EF4-FFF2-40B4-BE49-F238E27FC236}">
                <a16:creationId xmlns:a16="http://schemas.microsoft.com/office/drawing/2014/main" id="{CF58EEB4-95D2-AB4B-B3F0-1ED37ADDD300}"/>
              </a:ext>
            </a:extLst>
          </p:cNvPr>
          <p:cNvCxnSpPr>
            <a:cxnSpLocks/>
          </p:cNvCxnSpPr>
          <p:nvPr/>
        </p:nvCxnSpPr>
        <p:spPr>
          <a:xfrm>
            <a:off x="2339752" y="3068960"/>
            <a:ext cx="549424" cy="28803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ED09FA8-7EC5-284B-BAE1-C3E46E2FA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9287" y="1597068"/>
            <a:ext cx="3315201" cy="356012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28CB6E7-2E43-FB47-A4E7-5396A94587D9}"/>
                  </a:ext>
                </a:extLst>
              </p:cNvPr>
              <p:cNvSpPr txBox="1"/>
              <p:nvPr/>
            </p:nvSpPr>
            <p:spPr>
              <a:xfrm>
                <a:off x="400323" y="4725144"/>
                <a:ext cx="5248964" cy="667747"/>
              </a:xfrm>
              <a:prstGeom prst="rect">
                <a:avLst/>
              </a:prstGeom>
              <a:noFill/>
            </p:spPr>
            <p:txBody>
              <a:bodyPr wrap="square" rtlCol="0">
                <a:spAutoFit/>
              </a:bodyPr>
              <a:lstStyle/>
              <a:p>
                <a:pPr marL="285750" indent="-285750">
                  <a:buFont typeface="Arial" panose="020B0604020202020204" pitchFamily="34" charset="0"/>
                  <a:buChar char="•"/>
                </a:pPr>
                <a:r>
                  <a:rPr lang="ru-RU" dirty="0"/>
                  <a:t>Опорные кривые давления и энергии получены с использованием приближения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𝑝</m:t>
                        </m:r>
                      </m:sub>
                    </m:sSub>
                  </m:oMath>
                </a14:m>
                <a:endParaRPr lang="en-US" dirty="0"/>
              </a:p>
            </p:txBody>
          </p:sp>
        </mc:Choice>
        <mc:Fallback xmlns="">
          <p:sp>
            <p:nvSpPr>
              <p:cNvPr id="20" name="TextBox 19">
                <a:extLst>
                  <a:ext uri="{FF2B5EF4-FFF2-40B4-BE49-F238E27FC236}">
                    <a16:creationId xmlns:a16="http://schemas.microsoft.com/office/drawing/2014/main" id="{428CB6E7-2E43-FB47-A4E7-5396A94587D9}"/>
                  </a:ext>
                </a:extLst>
              </p:cNvPr>
              <p:cNvSpPr txBox="1">
                <a:spLocks noRot="1" noChangeAspect="1" noMove="1" noResize="1" noEditPoints="1" noAdjustHandles="1" noChangeArrowheads="1" noChangeShapeType="1" noTextEdit="1"/>
              </p:cNvSpPr>
              <p:nvPr/>
            </p:nvSpPr>
            <p:spPr>
              <a:xfrm>
                <a:off x="400323" y="4725144"/>
                <a:ext cx="5248964" cy="667747"/>
              </a:xfrm>
              <a:prstGeom prst="rect">
                <a:avLst/>
              </a:prstGeom>
              <a:blipFill>
                <a:blip r:embed="rId5"/>
                <a:stretch>
                  <a:fillRect l="-725" t="-3774" b="-1132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0AD66877-CF46-4A4E-A103-4C18FB982786}"/>
                  </a:ext>
                </a:extLst>
              </p:cNvPr>
              <p:cNvSpPr/>
              <p:nvPr/>
            </p:nvSpPr>
            <p:spPr>
              <a:xfrm>
                <a:off x="400323" y="5229200"/>
                <a:ext cx="8564165" cy="1200329"/>
              </a:xfrm>
              <a:prstGeom prst="rect">
                <a:avLst/>
              </a:prstGeom>
            </p:spPr>
            <p:txBody>
              <a:bodyPr wrap="square">
                <a:spAutoFit/>
              </a:bodyPr>
              <a:lstStyle/>
              <a:p>
                <a:pPr marL="285750" indent="-285750">
                  <a:buFont typeface="Arial" panose="020B0604020202020204" pitchFamily="34" charset="0"/>
                  <a:buChar char="•"/>
                </a:pPr>
                <a:r>
                  <a:rPr lang="ru-RU" dirty="0"/>
                  <a:t>Для разных фаз выбраны разные значения начальной плотности</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0</m:t>
                        </m:r>
                        <m:r>
                          <a:rPr lang="en-US" i="1">
                            <a:latin typeface="Cambria Math" panose="02040503050406030204" pitchFamily="18" charset="0"/>
                          </a:rPr>
                          <m:t>𝛼</m:t>
                        </m:r>
                      </m:sub>
                    </m:sSub>
                  </m:oMath>
                </a14:m>
                <a:r>
                  <a:rPr lang="en-US" dirty="0"/>
                  <a:t> </a:t>
                </a:r>
                <a:r>
                  <a:rPr lang="ru-RU" dirty="0"/>
                  <a:t>и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0</m:t>
                        </m:r>
                        <m:r>
                          <a:rPr lang="en-US" i="1">
                            <a:latin typeface="Cambria Math" panose="02040503050406030204" pitchFamily="18" charset="0"/>
                          </a:rPr>
                          <m:t>𝜀</m:t>
                        </m:r>
                      </m:sub>
                    </m:sSub>
                  </m:oMath>
                </a14:m>
                <a:endParaRPr lang="ru-RU" dirty="0"/>
              </a:p>
              <a:p>
                <a:pPr marL="285750" indent="-285750">
                  <a:buFont typeface="Arial" panose="020B0604020202020204" pitchFamily="34" charset="0"/>
                  <a:buChar char="•"/>
                </a:pPr>
                <a:r>
                  <a:rPr lang="ru-RU" dirty="0"/>
                  <a:t>Учитывается гистерезис: обратный фазовый переход в железе происходит при более низком давлении</a:t>
                </a:r>
              </a:p>
              <a:p>
                <a:pPr marL="285750" indent="-285750">
                  <a:buFont typeface="Arial" panose="020B0604020202020204" pitchFamily="34" charset="0"/>
                  <a:buChar char="•"/>
                </a:pPr>
                <a:r>
                  <a:rPr lang="ru-RU" dirty="0" err="1"/>
                  <a:t>Упругопластика</a:t>
                </a:r>
                <a:r>
                  <a:rPr lang="ru-RU" dirty="0"/>
                  <a:t> описывается моделью с постоянным пределом текучести </a:t>
                </a:r>
                <a14:m>
                  <m:oMath xmlns:m="http://schemas.openxmlformats.org/officeDocument/2006/math">
                    <m:r>
                      <a:rPr lang="en-US" b="0" i="1" smtClean="0">
                        <a:latin typeface="Cambria Math" panose="02040503050406030204" pitchFamily="18" charset="0"/>
                      </a:rPr>
                      <m:t>𝑌</m:t>
                    </m:r>
                  </m:oMath>
                </a14:m>
                <a:endParaRPr lang="ru-RU" dirty="0"/>
              </a:p>
            </p:txBody>
          </p:sp>
        </mc:Choice>
        <mc:Fallback xmlns="">
          <p:sp>
            <p:nvSpPr>
              <p:cNvPr id="21" name="Rectangle 20">
                <a:extLst>
                  <a:ext uri="{FF2B5EF4-FFF2-40B4-BE49-F238E27FC236}">
                    <a16:creationId xmlns:a16="http://schemas.microsoft.com/office/drawing/2014/main" id="{0AD66877-CF46-4A4E-A103-4C18FB982786}"/>
                  </a:ext>
                </a:extLst>
              </p:cNvPr>
              <p:cNvSpPr>
                <a:spLocks noRot="1" noChangeAspect="1" noMove="1" noResize="1" noEditPoints="1" noAdjustHandles="1" noChangeArrowheads="1" noChangeShapeType="1" noTextEdit="1"/>
              </p:cNvSpPr>
              <p:nvPr/>
            </p:nvSpPr>
            <p:spPr>
              <a:xfrm>
                <a:off x="400323" y="5229200"/>
                <a:ext cx="8564165" cy="1200329"/>
              </a:xfrm>
              <a:prstGeom prst="rect">
                <a:avLst/>
              </a:prstGeom>
              <a:blipFill>
                <a:blip r:embed="rId6"/>
                <a:stretch>
                  <a:fillRect l="-444" t="-2105" b="-7368"/>
                </a:stretch>
              </a:blipFill>
            </p:spPr>
            <p:txBody>
              <a:bodyPr/>
              <a:lstStyle/>
              <a:p>
                <a:r>
                  <a:rPr lang="ru-RU">
                    <a:noFill/>
                  </a:rPr>
                  <a:t> </a:t>
                </a:r>
              </a:p>
            </p:txBody>
          </p:sp>
        </mc:Fallback>
      </mc:AlternateContent>
    </p:spTree>
    <p:extLst>
      <p:ext uri="{BB962C8B-B14F-4D97-AF65-F5344CB8AC3E}">
        <p14:creationId xmlns:p14="http://schemas.microsoft.com/office/powerpoint/2010/main" val="2534942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a:extLst>
              <a:ext uri="{FF2B5EF4-FFF2-40B4-BE49-F238E27FC236}">
                <a16:creationId xmlns:a16="http://schemas.microsoft.com/office/drawing/2014/main" id="{69899ECE-8910-2249-9EBF-B0A77EFDF5D9}"/>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rPr>
              <a:t>Расчеты опытов по одноосному сжатию железа</a:t>
            </a:r>
          </a:p>
        </p:txBody>
      </p:sp>
      <p:pic>
        <p:nvPicPr>
          <p:cNvPr id="9" name="Picture 8">
            <a:extLst>
              <a:ext uri="{FF2B5EF4-FFF2-40B4-BE49-F238E27FC236}">
                <a16:creationId xmlns:a16="http://schemas.microsoft.com/office/drawing/2014/main" id="{759E7573-EB08-6745-A0B0-8020BE8A2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6" y="1307385"/>
            <a:ext cx="8851472" cy="3489767"/>
          </a:xfrm>
          <a:prstGeom prst="rect">
            <a:avLst/>
          </a:prstGeom>
        </p:spPr>
      </p:pic>
      <p:sp>
        <p:nvSpPr>
          <p:cNvPr id="10" name="Slide Number Placeholder 5">
            <a:extLst>
              <a:ext uri="{FF2B5EF4-FFF2-40B4-BE49-F238E27FC236}">
                <a16:creationId xmlns:a16="http://schemas.microsoft.com/office/drawing/2014/main" id="{256F6672-AFFD-0C4A-937A-9C2E143C17F6}"/>
              </a:ext>
            </a:extLst>
          </p:cNvPr>
          <p:cNvSpPr txBox="1">
            <a:spLocks/>
          </p:cNvSpPr>
          <p:nvPr/>
        </p:nvSpPr>
        <p:spPr>
          <a:xfrm>
            <a:off x="7092280" y="6597352"/>
            <a:ext cx="527720" cy="260649"/>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DCAC94-A3A0-449A-A150-0B00F71F960E}" type="slidenum">
              <a:rPr lang="ru-RU" smtClean="0"/>
              <a:pPr/>
              <a:t>22</a:t>
            </a:fld>
            <a:endParaRPr lang="ru-RU" dirty="0"/>
          </a:p>
        </p:txBody>
      </p:sp>
      <p:sp>
        <p:nvSpPr>
          <p:cNvPr id="11" name="Date Placeholder 3">
            <a:extLst>
              <a:ext uri="{FF2B5EF4-FFF2-40B4-BE49-F238E27FC236}">
                <a16:creationId xmlns:a16="http://schemas.microsoft.com/office/drawing/2014/main" id="{E7B24277-0BFC-9C4A-B028-9913C0F8B59D}"/>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0DB0E59-FBF0-1E44-B2E8-23E68FBBC13C}"/>
                  </a:ext>
                </a:extLst>
              </p:cNvPr>
              <p:cNvSpPr txBox="1"/>
              <p:nvPr/>
            </p:nvSpPr>
            <p:spPr>
              <a:xfrm>
                <a:off x="287524" y="4803095"/>
                <a:ext cx="8676964" cy="1477328"/>
              </a:xfrm>
              <a:prstGeom prst="rect">
                <a:avLst/>
              </a:prstGeom>
              <a:noFill/>
            </p:spPr>
            <p:txBody>
              <a:bodyPr wrap="square" rtlCol="0">
                <a:spAutoFit/>
              </a:bodyPr>
              <a:lstStyle/>
              <a:p>
                <a:pPr marL="285750" indent="-285750">
                  <a:buFont typeface="Arial" panose="020B0604020202020204" pitchFamily="34" charset="0"/>
                  <a:buChar char="•"/>
                </a:pPr>
                <a:r>
                  <a:rPr lang="ru-RU" dirty="0"/>
                  <a:t>Наиболее интересная ситуация реализуется при давлении </a:t>
                </a:r>
                <a14:m>
                  <m:oMath xmlns:m="http://schemas.openxmlformats.org/officeDocument/2006/math">
                    <m:r>
                      <a:rPr lang="en-US" b="0" i="1" smtClean="0">
                        <a:latin typeface="Cambria Math" panose="02040503050406030204" pitchFamily="18" charset="0"/>
                      </a:rPr>
                      <m:t>∼25</m:t>
                    </m:r>
                  </m:oMath>
                </a14:m>
                <a:r>
                  <a:rPr lang="ru-RU" dirty="0"/>
                  <a:t> ГПа за фронтом УВ</a:t>
                </a:r>
              </a:p>
              <a:p>
                <a:pPr marL="285750" indent="-285750">
                  <a:buFont typeface="Arial" panose="020B0604020202020204" pitchFamily="34" charset="0"/>
                  <a:buChar char="•"/>
                </a:pPr>
                <a:r>
                  <a:rPr lang="ru-RU" dirty="0"/>
                  <a:t>1 – выход на свободную поверхность упругого предвестника</a:t>
                </a:r>
              </a:p>
              <a:p>
                <a:pPr marL="285750" indent="-285750">
                  <a:buFont typeface="Arial" panose="020B0604020202020204" pitchFamily="34" charset="0"/>
                  <a:buChar char="•"/>
                </a:pPr>
                <a:r>
                  <a:rPr lang="ru-RU" dirty="0"/>
                  <a:t>2-3 – фазовый переход </a:t>
                </a:r>
                <a14:m>
                  <m:oMath xmlns:m="http://schemas.openxmlformats.org/officeDocument/2006/math">
                    <m:r>
                      <a:rPr lang="en-US" i="1" dirty="0">
                        <a:latin typeface="Cambria Math" panose="02040503050406030204" pitchFamily="18" charset="0"/>
                      </a:rPr>
                      <m:t>𝛼</m:t>
                    </m:r>
                  </m:oMath>
                </a14:m>
                <a:r>
                  <a:rPr lang="en-US" dirty="0"/>
                  <a:t>-</a:t>
                </a:r>
                <a14:m>
                  <m:oMath xmlns:m="http://schemas.openxmlformats.org/officeDocument/2006/math">
                    <m:r>
                      <a:rPr lang="en-US" i="1">
                        <a:latin typeface="Cambria Math" panose="02040503050406030204" pitchFamily="18" charset="0"/>
                      </a:rPr>
                      <m:t>𝜀</m:t>
                    </m:r>
                  </m:oMath>
                </a14:m>
                <a:endParaRPr lang="ru-RU" dirty="0"/>
              </a:p>
              <a:p>
                <a:pPr marL="285750" indent="-285750">
                  <a:buFont typeface="Arial" panose="020B0604020202020204" pitchFamily="34" charset="0"/>
                  <a:buChar char="•"/>
                </a:pPr>
                <a:r>
                  <a:rPr lang="ru-RU" dirty="0"/>
                  <a:t>Участок 3-4 на профиле обусловлен гистерезисом при обратном </a:t>
                </a:r>
                <a14:m>
                  <m:oMath xmlns:m="http://schemas.openxmlformats.org/officeDocument/2006/math">
                    <m:r>
                      <a:rPr lang="en-US" b="0" i="1" smtClean="0">
                        <a:latin typeface="Cambria Math" panose="02040503050406030204" pitchFamily="18" charset="0"/>
                      </a:rPr>
                      <m:t>𝜀</m:t>
                    </m:r>
                  </m:oMath>
                </a14:m>
                <a:r>
                  <a:rPr lang="en-US" dirty="0"/>
                  <a:t>-</a:t>
                </a:r>
                <a14:m>
                  <m:oMath xmlns:m="http://schemas.openxmlformats.org/officeDocument/2006/math">
                    <m:r>
                      <a:rPr lang="en-US" b="0" i="1" dirty="0" smtClean="0">
                        <a:latin typeface="Cambria Math" panose="02040503050406030204" pitchFamily="18" charset="0"/>
                      </a:rPr>
                      <m:t>𝛼</m:t>
                    </m:r>
                  </m:oMath>
                </a14:m>
                <a:r>
                  <a:rPr lang="ru-RU" dirty="0"/>
                  <a:t> переходе</a:t>
                </a:r>
              </a:p>
              <a:p>
                <a:pPr marL="285750" indent="-285750">
                  <a:buFont typeface="Arial" panose="020B0604020202020204" pitchFamily="34" charset="0"/>
                  <a:buChar char="•"/>
                </a:pPr>
                <a:r>
                  <a:rPr lang="ru-RU" dirty="0"/>
                  <a:t>5 – </a:t>
                </a:r>
                <a:r>
                  <a:rPr lang="ru-RU" dirty="0" err="1"/>
                  <a:t>откольный</a:t>
                </a:r>
                <a:r>
                  <a:rPr lang="ru-RU" dirty="0"/>
                  <a:t> импульс</a:t>
                </a:r>
              </a:p>
            </p:txBody>
          </p:sp>
        </mc:Choice>
        <mc:Fallback xmlns="">
          <p:sp>
            <p:nvSpPr>
              <p:cNvPr id="12" name="TextBox 11">
                <a:extLst>
                  <a:ext uri="{FF2B5EF4-FFF2-40B4-BE49-F238E27FC236}">
                    <a16:creationId xmlns:a16="http://schemas.microsoft.com/office/drawing/2014/main" id="{E0DB0E59-FBF0-1E44-B2E8-23E68FBBC13C}"/>
                  </a:ext>
                </a:extLst>
              </p:cNvPr>
              <p:cNvSpPr txBox="1">
                <a:spLocks noRot="1" noChangeAspect="1" noMove="1" noResize="1" noEditPoints="1" noAdjustHandles="1" noChangeArrowheads="1" noChangeShapeType="1" noTextEdit="1"/>
              </p:cNvSpPr>
              <p:nvPr/>
            </p:nvSpPr>
            <p:spPr>
              <a:xfrm>
                <a:off x="287524" y="4803095"/>
                <a:ext cx="8676964" cy="1477328"/>
              </a:xfrm>
              <a:prstGeom prst="rect">
                <a:avLst/>
              </a:prstGeom>
              <a:blipFill>
                <a:blip r:embed="rId3"/>
                <a:stretch>
                  <a:fillRect l="-439" t="-1695" b="-5085"/>
                </a:stretch>
              </a:blipFill>
            </p:spPr>
            <p:txBody>
              <a:bodyPr/>
              <a:lstStyle/>
              <a:p>
                <a:r>
                  <a:rPr lang="ru-RU">
                    <a:noFill/>
                  </a:rPr>
                  <a:t> </a:t>
                </a:r>
              </a:p>
            </p:txBody>
          </p:sp>
        </mc:Fallback>
      </mc:AlternateContent>
      <p:sp>
        <p:nvSpPr>
          <p:cNvPr id="13" name="Footer Placeholder 4">
            <a:extLst>
              <a:ext uri="{FF2B5EF4-FFF2-40B4-BE49-F238E27FC236}">
                <a16:creationId xmlns:a16="http://schemas.microsoft.com/office/drawing/2014/main" id="{6A692CFD-28EE-7349-82E8-AF47ADE1B674}"/>
              </a:ext>
            </a:extLst>
          </p:cNvPr>
          <p:cNvSpPr>
            <a:spLocks noGrp="1"/>
          </p:cNvSpPr>
          <p:nvPr>
            <p:ph type="ftr" sz="quarter" idx="11"/>
          </p:nvPr>
        </p:nvSpPr>
        <p:spPr>
          <a:xfrm>
            <a:off x="1331640" y="6356350"/>
            <a:ext cx="5904656" cy="365125"/>
          </a:xfrm>
        </p:spPr>
        <p:txBody>
          <a:bodyPr/>
          <a:lstStyle/>
          <a:p>
            <a:pPr algn="r"/>
            <a:r>
              <a:rPr lang="en" dirty="0"/>
              <a:t>Barker L. M., </a:t>
            </a:r>
            <a:r>
              <a:rPr lang="en" dirty="0" err="1"/>
              <a:t>Hollenbach</a:t>
            </a:r>
            <a:r>
              <a:rPr lang="en" dirty="0"/>
              <a:t> R. E. Journal of Applied Physics </a:t>
            </a:r>
            <a:r>
              <a:rPr lang="en" b="1" dirty="0"/>
              <a:t>45</a:t>
            </a:r>
            <a:r>
              <a:rPr lang="en" dirty="0"/>
              <a:t> 4872 (1974) </a:t>
            </a:r>
          </a:p>
        </p:txBody>
      </p:sp>
      <p:sp>
        <p:nvSpPr>
          <p:cNvPr id="14" name="TextBox 13">
            <a:extLst>
              <a:ext uri="{FF2B5EF4-FFF2-40B4-BE49-F238E27FC236}">
                <a16:creationId xmlns:a16="http://schemas.microsoft.com/office/drawing/2014/main" id="{D6C32C2B-A1EE-4F46-832C-8C4E4CC0D7A1}"/>
              </a:ext>
            </a:extLst>
          </p:cNvPr>
          <p:cNvSpPr txBox="1"/>
          <p:nvPr/>
        </p:nvSpPr>
        <p:spPr>
          <a:xfrm>
            <a:off x="539552" y="809714"/>
            <a:ext cx="7992888" cy="400110"/>
          </a:xfrm>
          <a:prstGeom prst="rect">
            <a:avLst/>
          </a:prstGeom>
          <a:noFill/>
        </p:spPr>
        <p:txBody>
          <a:bodyPr wrap="square" rtlCol="0">
            <a:spAutoFit/>
          </a:bodyPr>
          <a:lstStyle/>
          <a:p>
            <a:pPr algn="ctr"/>
            <a:r>
              <a:rPr lang="ru-RU" sz="2000" b="1" dirty="0">
                <a:latin typeface="Calibri" pitchFamily="34" charset="0"/>
                <a:cs typeface="Calibri" pitchFamily="34" charset="0"/>
              </a:rPr>
              <a:t>Детальное рассмотрение</a:t>
            </a:r>
            <a:endParaRPr lang="en-US" sz="2000" b="1" dirty="0">
              <a:latin typeface="Calibri" pitchFamily="34" charset="0"/>
              <a:cs typeface="Calibri" pitchFamily="34" charset="0"/>
            </a:endParaRPr>
          </a:p>
        </p:txBody>
      </p:sp>
    </p:spTree>
    <p:extLst>
      <p:ext uri="{BB962C8B-B14F-4D97-AF65-F5344CB8AC3E}">
        <p14:creationId xmlns:p14="http://schemas.microsoft.com/office/powerpoint/2010/main" val="2308113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a:extLst>
              <a:ext uri="{FF2B5EF4-FFF2-40B4-BE49-F238E27FC236}">
                <a16:creationId xmlns:a16="http://schemas.microsoft.com/office/drawing/2014/main" id="{9BD0FC5B-3E3E-9745-868D-6AD84C1A7727}"/>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rPr>
              <a:t>Расчеты опытов по одноосному сжатию железа</a:t>
            </a:r>
          </a:p>
        </p:txBody>
      </p:sp>
      <p:sp>
        <p:nvSpPr>
          <p:cNvPr id="8" name="Slide Number Placeholder 5">
            <a:extLst>
              <a:ext uri="{FF2B5EF4-FFF2-40B4-BE49-F238E27FC236}">
                <a16:creationId xmlns:a16="http://schemas.microsoft.com/office/drawing/2014/main" id="{5F3B60FF-237C-F24D-B64F-11532C7E6448}"/>
              </a:ext>
            </a:extLst>
          </p:cNvPr>
          <p:cNvSpPr txBox="1">
            <a:spLocks/>
          </p:cNvSpPr>
          <p:nvPr/>
        </p:nvSpPr>
        <p:spPr>
          <a:xfrm>
            <a:off x="7092280" y="6597352"/>
            <a:ext cx="527720" cy="260649"/>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DCAC94-A3A0-449A-A150-0B00F71F960E}" type="slidenum">
              <a:rPr lang="ru-RU" smtClean="0"/>
              <a:pPr/>
              <a:t>23</a:t>
            </a:fld>
            <a:endParaRPr lang="ru-RU" dirty="0"/>
          </a:p>
        </p:txBody>
      </p:sp>
      <p:sp>
        <p:nvSpPr>
          <p:cNvPr id="9" name="Date Placeholder 3">
            <a:extLst>
              <a:ext uri="{FF2B5EF4-FFF2-40B4-BE49-F238E27FC236}">
                <a16:creationId xmlns:a16="http://schemas.microsoft.com/office/drawing/2014/main" id="{68440D39-43EE-AE48-B0CB-E3493DBBEC72}"/>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dirty="0"/>
          </a:p>
        </p:txBody>
      </p:sp>
      <p:pic>
        <p:nvPicPr>
          <p:cNvPr id="11" name="Picture 10">
            <a:extLst>
              <a:ext uri="{FF2B5EF4-FFF2-40B4-BE49-F238E27FC236}">
                <a16:creationId xmlns:a16="http://schemas.microsoft.com/office/drawing/2014/main" id="{C5BA59F9-F69E-EA45-8FDD-A659DC180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6992"/>
            <a:ext cx="9107488" cy="4766972"/>
          </a:xfrm>
          <a:prstGeom prst="rect">
            <a:avLst/>
          </a:prstGeom>
        </p:spPr>
      </p:pic>
      <p:sp>
        <p:nvSpPr>
          <p:cNvPr id="12" name="Footer Placeholder 4">
            <a:extLst>
              <a:ext uri="{FF2B5EF4-FFF2-40B4-BE49-F238E27FC236}">
                <a16:creationId xmlns:a16="http://schemas.microsoft.com/office/drawing/2014/main" id="{4D5BD2A8-4FE8-7B40-8E2D-659C87152131}"/>
              </a:ext>
            </a:extLst>
          </p:cNvPr>
          <p:cNvSpPr>
            <a:spLocks noGrp="1"/>
          </p:cNvSpPr>
          <p:nvPr>
            <p:ph type="ftr" sz="quarter" idx="11"/>
          </p:nvPr>
        </p:nvSpPr>
        <p:spPr>
          <a:xfrm>
            <a:off x="1331640" y="6356350"/>
            <a:ext cx="5904656" cy="365125"/>
          </a:xfrm>
        </p:spPr>
        <p:txBody>
          <a:bodyPr/>
          <a:lstStyle/>
          <a:p>
            <a:pPr algn="r"/>
            <a:r>
              <a:rPr lang="en" dirty="0"/>
              <a:t>Barker L. M., </a:t>
            </a:r>
            <a:r>
              <a:rPr lang="en" dirty="0" err="1"/>
              <a:t>Hollenbach</a:t>
            </a:r>
            <a:r>
              <a:rPr lang="en" dirty="0"/>
              <a:t> R. E. Journal of Applied Physics </a:t>
            </a:r>
            <a:r>
              <a:rPr lang="en" b="1" dirty="0"/>
              <a:t>45</a:t>
            </a:r>
            <a:r>
              <a:rPr lang="en" dirty="0"/>
              <a:t> 4872 (1974) </a:t>
            </a:r>
          </a:p>
        </p:txBody>
      </p:sp>
      <p:sp>
        <p:nvSpPr>
          <p:cNvPr id="13" name="TextBox 12">
            <a:extLst>
              <a:ext uri="{FF2B5EF4-FFF2-40B4-BE49-F238E27FC236}">
                <a16:creationId xmlns:a16="http://schemas.microsoft.com/office/drawing/2014/main" id="{05ADF6B6-F834-0748-9235-B71CA1206546}"/>
              </a:ext>
            </a:extLst>
          </p:cNvPr>
          <p:cNvSpPr txBox="1"/>
          <p:nvPr/>
        </p:nvSpPr>
        <p:spPr>
          <a:xfrm>
            <a:off x="269268" y="5723964"/>
            <a:ext cx="8838220" cy="369332"/>
          </a:xfrm>
          <a:prstGeom prst="rect">
            <a:avLst/>
          </a:prstGeom>
          <a:noFill/>
        </p:spPr>
        <p:txBody>
          <a:bodyPr wrap="square" rtlCol="0">
            <a:spAutoFit/>
          </a:bodyPr>
          <a:lstStyle/>
          <a:p>
            <a:r>
              <a:rPr lang="ru-RU" dirty="0"/>
              <a:t>В расчетах воспроизводятся упругий предвестник, фазовый переход и момент откола</a:t>
            </a:r>
          </a:p>
        </p:txBody>
      </p:sp>
    </p:spTree>
    <p:extLst>
      <p:ext uri="{BB962C8B-B14F-4D97-AF65-F5344CB8AC3E}">
        <p14:creationId xmlns:p14="http://schemas.microsoft.com/office/powerpoint/2010/main" val="651412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775DAAB-149A-C042-8586-B139EA4C2903}"/>
              </a:ext>
            </a:extLst>
          </p:cNvPr>
          <p:cNvPicPr>
            <a:picLocks noChangeAspect="1"/>
          </p:cNvPicPr>
          <p:nvPr/>
        </p:nvPicPr>
        <p:blipFill rotWithShape="1">
          <a:blip r:embed="rId2">
            <a:extLst>
              <a:ext uri="{28A0092B-C50C-407E-A947-70E740481C1C}">
                <a14:useLocalDpi xmlns:a14="http://schemas.microsoft.com/office/drawing/2010/main" val="0"/>
              </a:ext>
            </a:extLst>
          </a:blip>
          <a:srcRect t="4733"/>
          <a:stretch/>
        </p:blipFill>
        <p:spPr>
          <a:xfrm>
            <a:off x="5142767" y="966284"/>
            <a:ext cx="3111257" cy="2854765"/>
          </a:xfrm>
          <a:prstGeom prst="rect">
            <a:avLst/>
          </a:prstGeom>
        </p:spPr>
      </p:pic>
      <p:sp>
        <p:nvSpPr>
          <p:cNvPr id="7" name="Заголовок 1">
            <a:extLst>
              <a:ext uri="{FF2B5EF4-FFF2-40B4-BE49-F238E27FC236}">
                <a16:creationId xmlns:a16="http://schemas.microsoft.com/office/drawing/2014/main" id="{C4CF9F3A-340F-954A-A399-3BA1CD86127B}"/>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rPr>
              <a:t>SPH-</a:t>
            </a:r>
            <a:r>
              <a:rPr lang="ru-RU" sz="3200" b="1" dirty="0">
                <a:solidFill>
                  <a:schemeClr val="bg1"/>
                </a:solidFill>
              </a:rPr>
              <a:t>моделирование сферического обжатия стали</a:t>
            </a:r>
          </a:p>
        </p:txBody>
      </p:sp>
      <p:pic>
        <p:nvPicPr>
          <p:cNvPr id="9" name="Picture 8">
            <a:extLst>
              <a:ext uri="{FF2B5EF4-FFF2-40B4-BE49-F238E27FC236}">
                <a16:creationId xmlns:a16="http://schemas.microsoft.com/office/drawing/2014/main" id="{58B80B59-4513-0846-B86A-48D192981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029855"/>
            <a:ext cx="3860669" cy="2548790"/>
          </a:xfrm>
          <a:prstGeom prst="rect">
            <a:avLst/>
          </a:prstGeom>
        </p:spPr>
      </p:pic>
      <p:pic>
        <p:nvPicPr>
          <p:cNvPr id="11" name="Picture 10">
            <a:extLst>
              <a:ext uri="{FF2B5EF4-FFF2-40B4-BE49-F238E27FC236}">
                <a16:creationId xmlns:a16="http://schemas.microsoft.com/office/drawing/2014/main" id="{33746F17-3504-D44D-84D8-87AE93CF0EB7}"/>
              </a:ext>
            </a:extLst>
          </p:cNvPr>
          <p:cNvPicPr>
            <a:picLocks noChangeAspect="1"/>
          </p:cNvPicPr>
          <p:nvPr/>
        </p:nvPicPr>
        <p:blipFill rotWithShape="1">
          <a:blip r:embed="rId4">
            <a:extLst>
              <a:ext uri="{28A0092B-C50C-407E-A947-70E740481C1C}">
                <a14:useLocalDpi xmlns:a14="http://schemas.microsoft.com/office/drawing/2010/main" val="0"/>
              </a:ext>
            </a:extLst>
          </a:blip>
          <a:srcRect r="61314"/>
          <a:stretch/>
        </p:blipFill>
        <p:spPr>
          <a:xfrm>
            <a:off x="275344" y="3929744"/>
            <a:ext cx="2212148" cy="2345343"/>
          </a:xfrm>
          <a:prstGeom prst="rect">
            <a:avLst/>
          </a:prstGeom>
        </p:spPr>
      </p:pic>
      <p:sp>
        <p:nvSpPr>
          <p:cNvPr id="12" name="Date Placeholder 3">
            <a:extLst>
              <a:ext uri="{FF2B5EF4-FFF2-40B4-BE49-F238E27FC236}">
                <a16:creationId xmlns:a16="http://schemas.microsoft.com/office/drawing/2014/main" id="{AAE78C68-A3AD-B34D-8C45-494D007488EA}"/>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dirty="0"/>
          </a:p>
        </p:txBody>
      </p:sp>
      <p:sp>
        <p:nvSpPr>
          <p:cNvPr id="13" name="Slide Number Placeholder 5">
            <a:extLst>
              <a:ext uri="{FF2B5EF4-FFF2-40B4-BE49-F238E27FC236}">
                <a16:creationId xmlns:a16="http://schemas.microsoft.com/office/drawing/2014/main" id="{705C8DB3-8E86-FA43-87DE-DB039B99A115}"/>
              </a:ext>
            </a:extLst>
          </p:cNvPr>
          <p:cNvSpPr txBox="1">
            <a:spLocks/>
          </p:cNvSpPr>
          <p:nvPr/>
        </p:nvSpPr>
        <p:spPr>
          <a:xfrm>
            <a:off x="7092280" y="6597352"/>
            <a:ext cx="527720" cy="260649"/>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DCAC94-A3A0-449A-A150-0B00F71F960E}" type="slidenum">
              <a:rPr lang="ru-RU" smtClean="0"/>
              <a:pPr/>
              <a:t>24</a:t>
            </a:fld>
            <a:endParaRPr lang="ru-RU" dirty="0"/>
          </a:p>
        </p:txBody>
      </p:sp>
      <p:pic>
        <p:nvPicPr>
          <p:cNvPr id="14" name="Picture 13">
            <a:extLst>
              <a:ext uri="{FF2B5EF4-FFF2-40B4-BE49-F238E27FC236}">
                <a16:creationId xmlns:a16="http://schemas.microsoft.com/office/drawing/2014/main" id="{F46D4C67-90ED-034F-8A8C-E1E271840FD8}"/>
              </a:ext>
            </a:extLst>
          </p:cNvPr>
          <p:cNvPicPr>
            <a:picLocks noChangeAspect="1"/>
          </p:cNvPicPr>
          <p:nvPr/>
        </p:nvPicPr>
        <p:blipFill rotWithShape="1">
          <a:blip r:embed="rId4">
            <a:extLst>
              <a:ext uri="{28A0092B-C50C-407E-A947-70E740481C1C}">
                <a14:useLocalDpi xmlns:a14="http://schemas.microsoft.com/office/drawing/2010/main" val="0"/>
              </a:ext>
            </a:extLst>
          </a:blip>
          <a:srcRect l="46578" r="-457"/>
          <a:stretch/>
        </p:blipFill>
        <p:spPr>
          <a:xfrm>
            <a:off x="2411760" y="3920836"/>
            <a:ext cx="3104345" cy="2363161"/>
          </a:xfrm>
          <a:prstGeom prst="rect">
            <a:avLst/>
          </a:prstGeom>
        </p:spPr>
      </p:pic>
      <p:sp>
        <p:nvSpPr>
          <p:cNvPr id="18" name="TextBox 17">
            <a:extLst>
              <a:ext uri="{FF2B5EF4-FFF2-40B4-BE49-F238E27FC236}">
                <a16:creationId xmlns:a16="http://schemas.microsoft.com/office/drawing/2014/main" id="{F3A969CD-C86E-7043-8C7D-CF5B6FF6238F}"/>
              </a:ext>
            </a:extLst>
          </p:cNvPr>
          <p:cNvSpPr txBox="1"/>
          <p:nvPr/>
        </p:nvSpPr>
        <p:spPr>
          <a:xfrm>
            <a:off x="671679" y="620688"/>
            <a:ext cx="4083083" cy="369332"/>
          </a:xfrm>
          <a:prstGeom prst="rect">
            <a:avLst/>
          </a:prstGeom>
          <a:noFill/>
        </p:spPr>
        <p:txBody>
          <a:bodyPr wrap="square" rtlCol="0">
            <a:spAutoFit/>
          </a:bodyPr>
          <a:lstStyle/>
          <a:p>
            <a:r>
              <a:rPr lang="ru-RU" b="1" dirty="0"/>
              <a:t>Постановка задачи</a:t>
            </a:r>
          </a:p>
        </p:txBody>
      </p:sp>
      <p:sp>
        <p:nvSpPr>
          <p:cNvPr id="20" name="Footer Placeholder 4">
            <a:extLst>
              <a:ext uri="{FF2B5EF4-FFF2-40B4-BE49-F238E27FC236}">
                <a16:creationId xmlns:a16="http://schemas.microsoft.com/office/drawing/2014/main" id="{0AB41791-B0D7-F04A-8286-952EC4C6C0F2}"/>
              </a:ext>
            </a:extLst>
          </p:cNvPr>
          <p:cNvSpPr>
            <a:spLocks noGrp="1"/>
          </p:cNvSpPr>
          <p:nvPr>
            <p:ph type="ftr" sz="quarter" idx="11"/>
          </p:nvPr>
        </p:nvSpPr>
        <p:spPr>
          <a:xfrm>
            <a:off x="1547664" y="6256563"/>
            <a:ext cx="5688632" cy="365125"/>
          </a:xfrm>
        </p:spPr>
        <p:txBody>
          <a:bodyPr/>
          <a:lstStyle/>
          <a:p>
            <a:pPr algn="r"/>
            <a:r>
              <a:rPr lang="ru-RU" dirty="0"/>
              <a:t>Е. А. Козлов, С. А. </a:t>
            </a:r>
            <a:r>
              <a:rPr lang="ru-RU" dirty="0" err="1"/>
              <a:t>Бричиков</a:t>
            </a:r>
            <a:r>
              <a:rPr lang="ru-RU" dirty="0"/>
              <a:t>, Д. С. </a:t>
            </a:r>
            <a:r>
              <a:rPr lang="ru-RU" dirty="0" err="1"/>
              <a:t>Боярников</a:t>
            </a:r>
            <a:r>
              <a:rPr lang="ru-RU" dirty="0"/>
              <a:t> [и др.] Физика металлов и металловедение. Прочность и пластичность. Т. 112. С. 412–428 (2011)</a:t>
            </a:r>
          </a:p>
        </p:txBody>
      </p:sp>
      <p:sp>
        <p:nvSpPr>
          <p:cNvPr id="21" name="TextBox 20">
            <a:extLst>
              <a:ext uri="{FF2B5EF4-FFF2-40B4-BE49-F238E27FC236}">
                <a16:creationId xmlns:a16="http://schemas.microsoft.com/office/drawing/2014/main" id="{3E130E7A-0E9A-B943-BC4E-EE1393796946}"/>
              </a:ext>
            </a:extLst>
          </p:cNvPr>
          <p:cNvSpPr txBox="1"/>
          <p:nvPr/>
        </p:nvSpPr>
        <p:spPr>
          <a:xfrm>
            <a:off x="671679" y="3563724"/>
            <a:ext cx="4083084" cy="369332"/>
          </a:xfrm>
          <a:prstGeom prst="rect">
            <a:avLst/>
          </a:prstGeom>
          <a:noFill/>
        </p:spPr>
        <p:txBody>
          <a:bodyPr wrap="square" rtlCol="0">
            <a:spAutoFit/>
          </a:bodyPr>
          <a:lstStyle/>
          <a:p>
            <a:r>
              <a:rPr lang="ru-RU" b="1" dirty="0"/>
              <a:t>Одноосное взрывное </a:t>
            </a:r>
            <a:r>
              <a:rPr lang="ru-RU" b="1" dirty="0" err="1"/>
              <a:t>нагружение</a:t>
            </a:r>
            <a:endParaRPr lang="ru-RU" b="1" dirty="0"/>
          </a:p>
        </p:txBody>
      </p:sp>
      <p:sp>
        <p:nvSpPr>
          <p:cNvPr id="22" name="TextBox 21">
            <a:extLst>
              <a:ext uri="{FF2B5EF4-FFF2-40B4-BE49-F238E27FC236}">
                <a16:creationId xmlns:a16="http://schemas.microsoft.com/office/drawing/2014/main" id="{75981448-505B-B04E-B572-0714A4F8AE85}"/>
              </a:ext>
            </a:extLst>
          </p:cNvPr>
          <p:cNvSpPr txBox="1"/>
          <p:nvPr/>
        </p:nvSpPr>
        <p:spPr>
          <a:xfrm>
            <a:off x="5289057" y="611224"/>
            <a:ext cx="3744777" cy="369332"/>
          </a:xfrm>
          <a:prstGeom prst="rect">
            <a:avLst/>
          </a:prstGeom>
          <a:noFill/>
        </p:spPr>
        <p:txBody>
          <a:bodyPr wrap="square" rtlCol="0">
            <a:spAutoFit/>
          </a:bodyPr>
          <a:lstStyle/>
          <a:p>
            <a:r>
              <a:rPr lang="ru-RU" b="1" dirty="0"/>
              <a:t>Лазерная интерферометрия</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23B4AD7-C611-6A46-9A1A-831495899537}"/>
                  </a:ext>
                </a:extLst>
              </p:cNvPr>
              <p:cNvSpPr txBox="1"/>
              <p:nvPr/>
            </p:nvSpPr>
            <p:spPr>
              <a:xfrm>
                <a:off x="5610140" y="3929744"/>
                <a:ext cx="3240359" cy="2554545"/>
              </a:xfrm>
              <a:prstGeom prst="rect">
                <a:avLst/>
              </a:prstGeom>
              <a:noFill/>
            </p:spPr>
            <p:txBody>
              <a:bodyPr wrap="square" rtlCol="0">
                <a:spAutoFit/>
              </a:bodyPr>
              <a:lstStyle/>
              <a:p>
                <a:r>
                  <a:rPr lang="ru-RU" sz="1600" dirty="0"/>
                  <a:t>Детальное разрешение волновой структуры доступно только при моделировании одноосного </a:t>
                </a:r>
                <a:r>
                  <a:rPr lang="ru-RU" sz="1600" dirty="0" err="1"/>
                  <a:t>нагружения</a:t>
                </a:r>
                <a:r>
                  <a:rPr lang="ru-RU" sz="1600" dirty="0"/>
                  <a:t>. </a:t>
                </a:r>
                <a:r>
                  <a:rPr lang="ru-RU" sz="1600" u="sng" dirty="0"/>
                  <a:t>На его основе можно сделать 2 вывода</a:t>
                </a:r>
                <a:r>
                  <a:rPr lang="ru-RU" sz="1600" dirty="0"/>
                  <a:t>:</a:t>
                </a:r>
              </a:p>
              <a:p>
                <a:pPr marL="285750" indent="-285750">
                  <a:buFont typeface="Arial" panose="020B0604020202020204" pitchFamily="34" charset="0"/>
                  <a:buChar char="•"/>
                </a:pPr>
                <a:r>
                  <a:rPr lang="ru-RU" sz="1600" dirty="0"/>
                  <a:t>фазовый переход </a:t>
                </a:r>
                <a14:m>
                  <m:oMath xmlns:m="http://schemas.openxmlformats.org/officeDocument/2006/math">
                    <m:r>
                      <a:rPr lang="en-US" sz="1600" b="0" i="1" smtClean="0">
                        <a:latin typeface="Cambria Math" panose="02040503050406030204" pitchFamily="18" charset="0"/>
                      </a:rPr>
                      <m:t>𝛼</m:t>
                    </m:r>
                  </m:oMath>
                </a14:m>
                <a:r>
                  <a:rPr lang="en-US" sz="1600" dirty="0"/>
                  <a:t>-</a:t>
                </a:r>
                <a14:m>
                  <m:oMath xmlns:m="http://schemas.openxmlformats.org/officeDocument/2006/math">
                    <m:r>
                      <a:rPr lang="en-US" sz="1600" b="0" i="1" dirty="0" smtClean="0">
                        <a:latin typeface="Cambria Math" panose="02040503050406030204" pitchFamily="18" charset="0"/>
                      </a:rPr>
                      <m:t>𝜀</m:t>
                    </m:r>
                  </m:oMath>
                </a14:m>
                <a:r>
                  <a:rPr lang="en-US" sz="1600" dirty="0"/>
                  <a:t> </a:t>
                </a:r>
                <a:r>
                  <a:rPr lang="ru-RU" sz="1600" dirty="0"/>
                  <a:t>в стали нужно      учитывать;</a:t>
                </a:r>
              </a:p>
              <a:p>
                <a:pPr marL="285750" indent="-285750">
                  <a:buFont typeface="Arial" panose="020B0604020202020204" pitchFamily="34" charset="0"/>
                  <a:buChar char="•"/>
                </a:pPr>
                <a:r>
                  <a:rPr lang="ru-RU" sz="1600" dirty="0"/>
                  <a:t>предел текучести в стали выше.</a:t>
                </a:r>
              </a:p>
              <a:p>
                <a:pPr marL="285750" indent="-285750">
                  <a:buFont typeface="Arial" panose="020B0604020202020204" pitchFamily="34" charset="0"/>
                  <a:buChar char="•"/>
                </a:pPr>
                <a:endParaRPr lang="ru-RU" sz="1600" dirty="0"/>
              </a:p>
              <a:p>
                <a:r>
                  <a:rPr lang="ru-RU" sz="1600" dirty="0"/>
                  <a:t>      </a:t>
                </a:r>
              </a:p>
            </p:txBody>
          </p:sp>
        </mc:Choice>
        <mc:Fallback xmlns="">
          <p:sp>
            <p:nvSpPr>
              <p:cNvPr id="23" name="TextBox 22">
                <a:extLst>
                  <a:ext uri="{FF2B5EF4-FFF2-40B4-BE49-F238E27FC236}">
                    <a16:creationId xmlns:a16="http://schemas.microsoft.com/office/drawing/2014/main" id="{923B4AD7-C611-6A46-9A1A-831495899537}"/>
                  </a:ext>
                </a:extLst>
              </p:cNvPr>
              <p:cNvSpPr txBox="1">
                <a:spLocks noRot="1" noChangeAspect="1" noMove="1" noResize="1" noEditPoints="1" noAdjustHandles="1" noChangeArrowheads="1" noChangeShapeType="1" noTextEdit="1"/>
              </p:cNvSpPr>
              <p:nvPr/>
            </p:nvSpPr>
            <p:spPr>
              <a:xfrm>
                <a:off x="5610140" y="3929744"/>
                <a:ext cx="3240359" cy="2554545"/>
              </a:xfrm>
              <a:prstGeom prst="rect">
                <a:avLst/>
              </a:prstGeom>
              <a:blipFill>
                <a:blip r:embed="rId5"/>
                <a:stretch>
                  <a:fillRect l="-781"/>
                </a:stretch>
              </a:blipFill>
            </p:spPr>
            <p:txBody>
              <a:bodyPr/>
              <a:lstStyle/>
              <a:p>
                <a:r>
                  <a:rPr lang="ru-RU">
                    <a:noFill/>
                  </a:rPr>
                  <a:t> </a:t>
                </a:r>
              </a:p>
            </p:txBody>
          </p:sp>
        </mc:Fallback>
      </mc:AlternateContent>
    </p:spTree>
    <p:extLst>
      <p:ext uri="{BB962C8B-B14F-4D97-AF65-F5344CB8AC3E}">
        <p14:creationId xmlns:p14="http://schemas.microsoft.com/office/powerpoint/2010/main" val="3827669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a:extLst>
              <a:ext uri="{FF2B5EF4-FFF2-40B4-BE49-F238E27FC236}">
                <a16:creationId xmlns:a16="http://schemas.microsoft.com/office/drawing/2014/main" id="{9DC52025-21C0-B74C-AB1A-3370BA56BF16}"/>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rPr>
              <a:t>SPH-</a:t>
            </a:r>
            <a:r>
              <a:rPr lang="ru-RU" sz="3200" b="1" dirty="0">
                <a:solidFill>
                  <a:schemeClr val="bg1"/>
                </a:solidFill>
              </a:rPr>
              <a:t>моделирование сферического обжатия стали</a:t>
            </a:r>
          </a:p>
        </p:txBody>
      </p:sp>
      <p:pic>
        <p:nvPicPr>
          <p:cNvPr id="9" name="Picture 8">
            <a:extLst>
              <a:ext uri="{FF2B5EF4-FFF2-40B4-BE49-F238E27FC236}">
                <a16:creationId xmlns:a16="http://schemas.microsoft.com/office/drawing/2014/main" id="{1880B641-842C-3744-8B49-C8851F51F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1" y="1206679"/>
            <a:ext cx="8781068" cy="3612862"/>
          </a:xfrm>
          <a:prstGeom prst="rect">
            <a:avLst/>
          </a:prstGeom>
        </p:spPr>
      </p:pic>
      <p:sp>
        <p:nvSpPr>
          <p:cNvPr id="12" name="Date Placeholder 3">
            <a:extLst>
              <a:ext uri="{FF2B5EF4-FFF2-40B4-BE49-F238E27FC236}">
                <a16:creationId xmlns:a16="http://schemas.microsoft.com/office/drawing/2014/main" id="{A97F810E-1FC1-964C-B53B-F877E464170B}"/>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dirty="0"/>
          </a:p>
        </p:txBody>
      </p:sp>
      <p:sp>
        <p:nvSpPr>
          <p:cNvPr id="13" name="Slide Number Placeholder 5">
            <a:extLst>
              <a:ext uri="{FF2B5EF4-FFF2-40B4-BE49-F238E27FC236}">
                <a16:creationId xmlns:a16="http://schemas.microsoft.com/office/drawing/2014/main" id="{5CFAA939-E93D-5448-A703-8D4E6426D10D}"/>
              </a:ext>
            </a:extLst>
          </p:cNvPr>
          <p:cNvSpPr txBox="1">
            <a:spLocks/>
          </p:cNvSpPr>
          <p:nvPr/>
        </p:nvSpPr>
        <p:spPr>
          <a:xfrm>
            <a:off x="7092280" y="6597352"/>
            <a:ext cx="527720" cy="260649"/>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DCAC94-A3A0-449A-A150-0B00F71F960E}" type="slidenum">
              <a:rPr lang="ru-RU" smtClean="0"/>
              <a:pPr/>
              <a:t>25</a:t>
            </a:fld>
            <a:endParaRPr lang="ru-RU" dirty="0"/>
          </a:p>
        </p:txBody>
      </p:sp>
      <p:sp>
        <p:nvSpPr>
          <p:cNvPr id="16" name="Footer Placeholder 4">
            <a:extLst>
              <a:ext uri="{FF2B5EF4-FFF2-40B4-BE49-F238E27FC236}">
                <a16:creationId xmlns:a16="http://schemas.microsoft.com/office/drawing/2014/main" id="{EF6CE58F-25FF-B24C-AE89-8F68F5032711}"/>
              </a:ext>
            </a:extLst>
          </p:cNvPr>
          <p:cNvSpPr>
            <a:spLocks noGrp="1"/>
          </p:cNvSpPr>
          <p:nvPr>
            <p:ph type="ftr" sz="quarter" idx="11"/>
          </p:nvPr>
        </p:nvSpPr>
        <p:spPr>
          <a:xfrm>
            <a:off x="1547664" y="6256563"/>
            <a:ext cx="5688632" cy="365125"/>
          </a:xfrm>
        </p:spPr>
        <p:txBody>
          <a:bodyPr/>
          <a:lstStyle/>
          <a:p>
            <a:pPr algn="r"/>
            <a:r>
              <a:rPr lang="ru-RU" dirty="0"/>
              <a:t>Е. А. Козлов, С. А. </a:t>
            </a:r>
            <a:r>
              <a:rPr lang="ru-RU" dirty="0" err="1"/>
              <a:t>Бричиков</a:t>
            </a:r>
            <a:r>
              <a:rPr lang="ru-RU" dirty="0"/>
              <a:t>, Д. С. </a:t>
            </a:r>
            <a:r>
              <a:rPr lang="ru-RU" dirty="0" err="1"/>
              <a:t>Боярников</a:t>
            </a:r>
            <a:r>
              <a:rPr lang="ru-RU" dirty="0"/>
              <a:t> [и др.] Физика металлов и металловедение. Прочность и пластичность. Т. 112. С. 412–428 (2011)</a:t>
            </a:r>
          </a:p>
        </p:txBody>
      </p:sp>
      <p:sp>
        <p:nvSpPr>
          <p:cNvPr id="17" name="TextBox 16">
            <a:extLst>
              <a:ext uri="{FF2B5EF4-FFF2-40B4-BE49-F238E27FC236}">
                <a16:creationId xmlns:a16="http://schemas.microsoft.com/office/drawing/2014/main" id="{84EEC640-923C-3F46-AC56-EBCE582B1442}"/>
              </a:ext>
            </a:extLst>
          </p:cNvPr>
          <p:cNvSpPr txBox="1"/>
          <p:nvPr/>
        </p:nvSpPr>
        <p:spPr>
          <a:xfrm>
            <a:off x="167611" y="764704"/>
            <a:ext cx="8781068" cy="400110"/>
          </a:xfrm>
          <a:prstGeom prst="rect">
            <a:avLst/>
          </a:prstGeom>
          <a:noFill/>
        </p:spPr>
        <p:txBody>
          <a:bodyPr wrap="square" rtlCol="0">
            <a:spAutoFit/>
          </a:bodyPr>
          <a:lstStyle/>
          <a:p>
            <a:pPr algn="ctr"/>
            <a:r>
              <a:rPr lang="ru-RU" sz="2000" b="1" dirty="0"/>
              <a:t>Динамика схождения стальной оболочки (опыт 7, </a:t>
            </a:r>
            <a:r>
              <a:rPr lang="en-US" sz="2000" b="1" dirty="0"/>
              <a:t>h</a:t>
            </a:r>
            <a:r>
              <a:rPr lang="ru-RU" sz="2000" b="1" baseline="-25000" dirty="0"/>
              <a:t>об </a:t>
            </a:r>
            <a:r>
              <a:rPr lang="ru-RU" sz="2000" b="1" dirty="0"/>
              <a:t>= 10 мм)</a:t>
            </a:r>
          </a:p>
        </p:txBody>
      </p:sp>
      <p:sp>
        <p:nvSpPr>
          <p:cNvPr id="18" name="TextBox 17">
            <a:extLst>
              <a:ext uri="{FF2B5EF4-FFF2-40B4-BE49-F238E27FC236}">
                <a16:creationId xmlns:a16="http://schemas.microsoft.com/office/drawing/2014/main" id="{5B139845-7267-0148-A831-E5DED09E0E36}"/>
              </a:ext>
            </a:extLst>
          </p:cNvPr>
          <p:cNvSpPr txBox="1"/>
          <p:nvPr/>
        </p:nvSpPr>
        <p:spPr>
          <a:xfrm>
            <a:off x="167612" y="4797152"/>
            <a:ext cx="8781068" cy="1477328"/>
          </a:xfrm>
          <a:prstGeom prst="rect">
            <a:avLst/>
          </a:prstGeom>
          <a:noFill/>
        </p:spPr>
        <p:txBody>
          <a:bodyPr wrap="square" rtlCol="0">
            <a:spAutoFit/>
          </a:bodyPr>
          <a:lstStyle/>
          <a:p>
            <a:pPr marL="285750" indent="-285750">
              <a:buFont typeface="Arial" panose="020B0604020202020204" pitchFamily="34" charset="0"/>
              <a:buChar char="•"/>
            </a:pPr>
            <a:r>
              <a:rPr lang="ru-RU" dirty="0"/>
              <a:t>В оболочках толщиной более 4 мм возникает откол</a:t>
            </a:r>
          </a:p>
          <a:p>
            <a:pPr marL="285750" indent="-285750">
              <a:buFont typeface="Arial" panose="020B0604020202020204" pitchFamily="34" charset="0"/>
              <a:buChar char="•"/>
            </a:pPr>
            <a:r>
              <a:rPr lang="ru-RU" dirty="0"/>
              <a:t>Внешняя часть оболочки после откола останавливается</a:t>
            </a:r>
          </a:p>
          <a:p>
            <a:pPr marL="285750" indent="-285750">
              <a:buFont typeface="Arial" panose="020B0604020202020204" pitchFamily="34" charset="0"/>
              <a:buChar char="•"/>
            </a:pPr>
            <a:r>
              <a:rPr lang="ru-RU" dirty="0"/>
              <a:t>Внешняя граница внутренней части оболочки останавливается</a:t>
            </a:r>
          </a:p>
          <a:p>
            <a:pPr marL="285750" indent="-285750">
              <a:buFont typeface="Arial" panose="020B0604020202020204" pitchFamily="34" charset="0"/>
              <a:buChar char="•"/>
            </a:pPr>
            <a:r>
              <a:rPr lang="ru-RU" dirty="0"/>
              <a:t>Движение внутренней границы внутренней части оболочки определяется продолжается и определяется пределом текучести материала</a:t>
            </a:r>
          </a:p>
        </p:txBody>
      </p:sp>
    </p:spTree>
    <p:extLst>
      <p:ext uri="{BB962C8B-B14F-4D97-AF65-F5344CB8AC3E}">
        <p14:creationId xmlns:p14="http://schemas.microsoft.com/office/powerpoint/2010/main" val="1114166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5299EB-CDDE-3440-A733-EF1F7AD55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27" y="1176325"/>
            <a:ext cx="8352928" cy="1952116"/>
          </a:xfrm>
          <a:prstGeom prst="rect">
            <a:avLst/>
          </a:prstGeom>
        </p:spPr>
      </p:pic>
      <p:sp>
        <p:nvSpPr>
          <p:cNvPr id="8" name="Заголовок 1">
            <a:extLst>
              <a:ext uri="{FF2B5EF4-FFF2-40B4-BE49-F238E27FC236}">
                <a16:creationId xmlns:a16="http://schemas.microsoft.com/office/drawing/2014/main" id="{86649BF4-F552-DF44-8599-C458329BF07A}"/>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rPr>
              <a:t>SPH-</a:t>
            </a:r>
            <a:r>
              <a:rPr lang="ru-RU" sz="3200" b="1" dirty="0">
                <a:solidFill>
                  <a:schemeClr val="bg1"/>
                </a:solidFill>
              </a:rPr>
              <a:t>моделирование сферического обжатия стали</a:t>
            </a:r>
          </a:p>
        </p:txBody>
      </p:sp>
      <p:pic>
        <p:nvPicPr>
          <p:cNvPr id="10" name="Picture 9" descr="A close up of a clock&#10;&#10;Description automatically generated">
            <a:extLst>
              <a:ext uri="{FF2B5EF4-FFF2-40B4-BE49-F238E27FC236}">
                <a16:creationId xmlns:a16="http://schemas.microsoft.com/office/drawing/2014/main" id="{2BB9B87E-ABCC-2A49-B8D1-7C287A62A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1" y="3717031"/>
            <a:ext cx="6653563" cy="2351259"/>
          </a:xfrm>
          <a:prstGeom prst="rect">
            <a:avLst/>
          </a:prstGeom>
        </p:spPr>
      </p:pic>
      <p:sp>
        <p:nvSpPr>
          <p:cNvPr id="12" name="TextBox 11">
            <a:extLst>
              <a:ext uri="{FF2B5EF4-FFF2-40B4-BE49-F238E27FC236}">
                <a16:creationId xmlns:a16="http://schemas.microsoft.com/office/drawing/2014/main" id="{1E09704D-6871-8243-A093-10EF6EB7B73A}"/>
              </a:ext>
            </a:extLst>
          </p:cNvPr>
          <p:cNvSpPr txBox="1"/>
          <p:nvPr/>
        </p:nvSpPr>
        <p:spPr>
          <a:xfrm>
            <a:off x="367827" y="764704"/>
            <a:ext cx="8352928" cy="400110"/>
          </a:xfrm>
          <a:prstGeom prst="rect">
            <a:avLst/>
          </a:prstGeom>
          <a:noFill/>
        </p:spPr>
        <p:txBody>
          <a:bodyPr wrap="square" rtlCol="0">
            <a:spAutoFit/>
          </a:bodyPr>
          <a:lstStyle/>
          <a:p>
            <a:pPr algn="ctr"/>
            <a:r>
              <a:rPr lang="ru-RU" sz="2000" b="1" dirty="0"/>
              <a:t>Результаты расчетов с разным пределом текучести (опыт 7 , </a:t>
            </a:r>
            <a:r>
              <a:rPr lang="en-US" sz="2000" b="1" dirty="0"/>
              <a:t>h</a:t>
            </a:r>
            <a:r>
              <a:rPr lang="ru-RU" sz="2000" b="1" baseline="-25000" dirty="0"/>
              <a:t>об </a:t>
            </a:r>
            <a:r>
              <a:rPr lang="ru-RU" sz="2000" b="1" dirty="0"/>
              <a:t>= 10 мм)</a:t>
            </a:r>
          </a:p>
        </p:txBody>
      </p:sp>
      <p:sp>
        <p:nvSpPr>
          <p:cNvPr id="13" name="TextBox 12">
            <a:extLst>
              <a:ext uri="{FF2B5EF4-FFF2-40B4-BE49-F238E27FC236}">
                <a16:creationId xmlns:a16="http://schemas.microsoft.com/office/drawing/2014/main" id="{D3E9FA79-3E6E-0041-851D-4844368DB5FD}"/>
              </a:ext>
            </a:extLst>
          </p:cNvPr>
          <p:cNvSpPr txBox="1"/>
          <p:nvPr/>
        </p:nvSpPr>
        <p:spPr>
          <a:xfrm>
            <a:off x="423245" y="3356992"/>
            <a:ext cx="8352928" cy="400110"/>
          </a:xfrm>
          <a:prstGeom prst="rect">
            <a:avLst/>
          </a:prstGeom>
          <a:noFill/>
        </p:spPr>
        <p:txBody>
          <a:bodyPr wrap="square" rtlCol="0">
            <a:spAutoFit/>
          </a:bodyPr>
          <a:lstStyle/>
          <a:p>
            <a:pPr algn="ctr"/>
            <a:r>
              <a:rPr lang="ru-RU" sz="2000" b="1" dirty="0"/>
              <a:t>Сохраненные оболочки в эксперименте (опыт 7 , </a:t>
            </a:r>
            <a:r>
              <a:rPr lang="en-US" sz="2000" b="1" dirty="0"/>
              <a:t>h</a:t>
            </a:r>
            <a:r>
              <a:rPr lang="ru-RU" sz="2000" b="1" baseline="-25000" dirty="0"/>
              <a:t>об </a:t>
            </a:r>
            <a:r>
              <a:rPr lang="ru-RU" sz="2000" b="1" dirty="0"/>
              <a:t>= 10 мм)</a:t>
            </a:r>
          </a:p>
        </p:txBody>
      </p:sp>
      <p:sp>
        <p:nvSpPr>
          <p:cNvPr id="14" name="Footer Placeholder 4">
            <a:extLst>
              <a:ext uri="{FF2B5EF4-FFF2-40B4-BE49-F238E27FC236}">
                <a16:creationId xmlns:a16="http://schemas.microsoft.com/office/drawing/2014/main" id="{17F68486-E103-6F4F-8F52-1FC4893FAFF7}"/>
              </a:ext>
            </a:extLst>
          </p:cNvPr>
          <p:cNvSpPr>
            <a:spLocks noGrp="1"/>
          </p:cNvSpPr>
          <p:nvPr>
            <p:ph type="ftr" sz="quarter" idx="11"/>
          </p:nvPr>
        </p:nvSpPr>
        <p:spPr>
          <a:xfrm>
            <a:off x="1547664" y="6256563"/>
            <a:ext cx="5688632" cy="365125"/>
          </a:xfrm>
        </p:spPr>
        <p:txBody>
          <a:bodyPr/>
          <a:lstStyle/>
          <a:p>
            <a:pPr algn="r"/>
            <a:r>
              <a:rPr lang="ru-RU" dirty="0"/>
              <a:t>Е. А. Козлов, С. А. </a:t>
            </a:r>
            <a:r>
              <a:rPr lang="ru-RU" dirty="0" err="1"/>
              <a:t>Бричиков</a:t>
            </a:r>
            <a:r>
              <a:rPr lang="ru-RU" dirty="0"/>
              <a:t>, Д. С. </a:t>
            </a:r>
            <a:r>
              <a:rPr lang="ru-RU" dirty="0" err="1"/>
              <a:t>Боярников</a:t>
            </a:r>
            <a:r>
              <a:rPr lang="ru-RU" dirty="0"/>
              <a:t> [и др.] Физика металлов и металловедение. Прочность и пластичность. Т. 112. С. 412–428 (2011)</a:t>
            </a:r>
          </a:p>
        </p:txBody>
      </p:sp>
      <p:sp>
        <p:nvSpPr>
          <p:cNvPr id="15" name="Slide Number Placeholder 5">
            <a:extLst>
              <a:ext uri="{FF2B5EF4-FFF2-40B4-BE49-F238E27FC236}">
                <a16:creationId xmlns:a16="http://schemas.microsoft.com/office/drawing/2014/main" id="{A1FB1293-D10C-F742-8CD0-8C7DA3AA86DA}"/>
              </a:ext>
            </a:extLst>
          </p:cNvPr>
          <p:cNvSpPr txBox="1">
            <a:spLocks/>
          </p:cNvSpPr>
          <p:nvPr/>
        </p:nvSpPr>
        <p:spPr>
          <a:xfrm>
            <a:off x="7092280" y="6597352"/>
            <a:ext cx="527720" cy="260649"/>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DCAC94-A3A0-449A-A150-0B00F71F960E}" type="slidenum">
              <a:rPr lang="ru-RU" smtClean="0"/>
              <a:pPr/>
              <a:t>26</a:t>
            </a:fld>
            <a:endParaRPr lang="ru-RU" dirty="0"/>
          </a:p>
        </p:txBody>
      </p:sp>
      <p:sp>
        <p:nvSpPr>
          <p:cNvPr id="16" name="Date Placeholder 3">
            <a:extLst>
              <a:ext uri="{FF2B5EF4-FFF2-40B4-BE49-F238E27FC236}">
                <a16:creationId xmlns:a16="http://schemas.microsoft.com/office/drawing/2014/main" id="{8B51A599-826E-A541-A8A9-901F911FADA6}"/>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dirty="0"/>
          </a:p>
        </p:txBody>
      </p:sp>
    </p:spTree>
    <p:extLst>
      <p:ext uri="{BB962C8B-B14F-4D97-AF65-F5344CB8AC3E}">
        <p14:creationId xmlns:p14="http://schemas.microsoft.com/office/powerpoint/2010/main" val="2479522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p:nvSpPr>
        <p:spPr>
          <a:xfrm>
            <a:off x="1475656" y="2852936"/>
            <a:ext cx="6192688" cy="769441"/>
          </a:xfrm>
          <a:prstGeom prst="rect">
            <a:avLst/>
          </a:prstGeom>
          <a:noFill/>
        </p:spPr>
        <p:txBody>
          <a:bodyPr wrap="square" rtlCol="0">
            <a:spAutoFit/>
          </a:bodyPr>
          <a:lstStyle/>
          <a:p>
            <a:pPr algn="ctr"/>
            <a:r>
              <a:rPr lang="ru-RU" sz="4400" b="1" dirty="0">
                <a:solidFill>
                  <a:schemeClr val="bg1"/>
                </a:solidFill>
              </a:rPr>
              <a:t>Заключение</a:t>
            </a:r>
          </a:p>
        </p:txBody>
      </p:sp>
    </p:spTree>
    <p:extLst>
      <p:ext uri="{BB962C8B-B14F-4D97-AF65-F5344CB8AC3E}">
        <p14:creationId xmlns:p14="http://schemas.microsoft.com/office/powerpoint/2010/main" val="32498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575556" y="1469378"/>
            <a:ext cx="7992888" cy="4247317"/>
          </a:xfrm>
          <a:prstGeom prst="rect">
            <a:avLst/>
          </a:prstGeom>
          <a:noFill/>
        </p:spPr>
        <p:txBody>
          <a:bodyPr wrap="square">
            <a:spAutoFit/>
          </a:bodyPr>
          <a:lstStyle/>
          <a:p>
            <a:pPr marL="285750" indent="-285750" algn="just">
              <a:spcAft>
                <a:spcPts val="1200"/>
              </a:spcAft>
              <a:buFont typeface="Arial" pitchFamily="34" charset="0"/>
              <a:buChar char="•"/>
            </a:pPr>
            <a:r>
              <a:rPr lang="ru-RU" sz="2000" dirty="0"/>
              <a:t>Разработаны модели карбида бора и стали для моделирования сложных конструкций, подверженных ударной нагрузке до давлений </a:t>
            </a:r>
            <a:r>
              <a:rPr lang="en-US" sz="2000" dirty="0"/>
              <a:t>&lt; </a:t>
            </a:r>
            <a:r>
              <a:rPr lang="ru-RU" sz="2000" dirty="0"/>
              <a:t>100 ГПа</a:t>
            </a:r>
          </a:p>
          <a:p>
            <a:pPr marL="285750" indent="-285750" algn="just">
              <a:spcAft>
                <a:spcPts val="1200"/>
              </a:spcAft>
              <a:buFont typeface="Arial" pitchFamily="34" charset="0"/>
              <a:buChar char="•"/>
            </a:pPr>
            <a:r>
              <a:rPr lang="ru-RU" sz="2000" dirty="0"/>
              <a:t>На примере карбида бора явно показано, что некоторые параметры модели материала нельзя достоверно определить только на основе данных по одноосному сжатию</a:t>
            </a:r>
          </a:p>
          <a:p>
            <a:pPr marL="285750" indent="-285750" algn="just">
              <a:spcAft>
                <a:spcPts val="1200"/>
              </a:spcAft>
              <a:buFont typeface="Arial" pitchFamily="34" charset="0"/>
              <a:buChar char="•"/>
            </a:pPr>
            <a:r>
              <a:rPr lang="ru-RU" sz="2000" dirty="0"/>
              <a:t>Выявлены особенности поведения оболочки из карбида бора при одноточечном инициировании: опережающее распространение волн в оболочке может вызвать вторичную детонацию</a:t>
            </a:r>
          </a:p>
          <a:p>
            <a:pPr marL="285750" indent="-285750" algn="just">
              <a:spcAft>
                <a:spcPts val="1200"/>
              </a:spcAft>
              <a:buFont typeface="Arial" pitchFamily="34" charset="0"/>
              <a:buChar char="•"/>
            </a:pPr>
            <a:r>
              <a:rPr lang="ru-RU" sz="2000" dirty="0"/>
              <a:t>В моделях железа и стали явным образом учтён полиморфный фазовый переход с гистерезисом и показано какие особенности волнового профиля при этом возникают</a:t>
            </a:r>
          </a:p>
        </p:txBody>
      </p:sp>
      <p:sp>
        <p:nvSpPr>
          <p:cNvPr id="6" name="Заголовок 1">
            <a:extLst>
              <a:ext uri="{FF2B5EF4-FFF2-40B4-BE49-F238E27FC236}">
                <a16:creationId xmlns:a16="http://schemas.microsoft.com/office/drawing/2014/main" id="{9387B3E4-6D21-C54F-AB04-294E78B9E039}"/>
              </a:ext>
            </a:extLst>
          </p:cNvPr>
          <p:cNvSpPr txBox="1">
            <a:spLocks/>
          </p:cNvSpPr>
          <p:nvPr/>
        </p:nvSpPr>
        <p:spPr>
          <a:xfrm>
            <a:off x="0" y="0"/>
            <a:ext cx="9144000" cy="588722"/>
          </a:xfrm>
          <a:prstGeom prst="rect">
            <a:avLst/>
          </a:prstGeom>
          <a:gradFill flip="none" rotWithShape="1">
            <a:gsLst>
              <a:gs pos="0">
                <a:schemeClr val="tx2"/>
              </a:gs>
              <a:gs pos="100000">
                <a:schemeClr val="accent1"/>
              </a:gs>
            </a:gsLst>
            <a:lin ang="0" scaled="1"/>
            <a:tileRect/>
          </a:gradFill>
          <a:ln w="254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rPr>
              <a:t>Заключение</a:t>
            </a:r>
          </a:p>
        </p:txBody>
      </p:sp>
      <p:sp>
        <p:nvSpPr>
          <p:cNvPr id="7" name="Slide Number Placeholder 5">
            <a:extLst>
              <a:ext uri="{FF2B5EF4-FFF2-40B4-BE49-F238E27FC236}">
                <a16:creationId xmlns:a16="http://schemas.microsoft.com/office/drawing/2014/main" id="{D637F5F1-752E-B148-80C7-A162B581A030}"/>
              </a:ext>
            </a:extLst>
          </p:cNvPr>
          <p:cNvSpPr txBox="1">
            <a:spLocks/>
          </p:cNvSpPr>
          <p:nvPr/>
        </p:nvSpPr>
        <p:spPr>
          <a:xfrm>
            <a:off x="7092280" y="6597352"/>
            <a:ext cx="527720" cy="260649"/>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DCAC94-A3A0-449A-A150-0B00F71F960E}" type="slidenum">
              <a:rPr lang="ru-RU" smtClean="0"/>
              <a:pPr/>
              <a:t>28</a:t>
            </a:fld>
            <a:endParaRPr lang="ru-RU" dirty="0"/>
          </a:p>
        </p:txBody>
      </p:sp>
    </p:spTree>
    <p:extLst>
      <p:ext uri="{BB962C8B-B14F-4D97-AF65-F5344CB8AC3E}">
        <p14:creationId xmlns:p14="http://schemas.microsoft.com/office/powerpoint/2010/main" val="2334472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p:nvSpPr>
        <p:spPr>
          <a:xfrm>
            <a:off x="2267744" y="2875583"/>
            <a:ext cx="4824536" cy="769441"/>
          </a:xfrm>
          <a:prstGeom prst="rect">
            <a:avLst/>
          </a:prstGeom>
          <a:noFill/>
        </p:spPr>
        <p:txBody>
          <a:bodyPr wrap="square" rtlCol="0">
            <a:spAutoFit/>
          </a:bodyPr>
          <a:lstStyle/>
          <a:p>
            <a:pPr algn="ctr"/>
            <a:r>
              <a:rPr lang="ru-RU" sz="4400" b="1" dirty="0">
                <a:solidFill>
                  <a:schemeClr val="bg1"/>
                </a:solidFill>
              </a:rPr>
              <a:t>Эксперименты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11DE12A-2A8E-C74F-B0F5-9E60A13CDFEC}"/>
              </a:ext>
            </a:extLst>
          </p:cNvPr>
          <p:cNvSpPr>
            <a:spLocks noGrp="1"/>
          </p:cNvSpPr>
          <p:nvPr>
            <p:ph type="dt" sz="half" idx="10"/>
          </p:nvPr>
        </p:nvSpPr>
        <p:spPr>
          <a:xfrm>
            <a:off x="755576" y="6356350"/>
            <a:ext cx="1835224" cy="365125"/>
          </a:xfrm>
        </p:spPr>
        <p:txBody>
          <a:bodyPr/>
          <a:lstStyle/>
          <a:p>
            <a:fld id="{AC71D93D-181F-4D1C-8464-A614EBB6AAAC}" type="datetime1">
              <a:rPr lang="ru-RU" smtClean="0"/>
              <a:pPr/>
              <a:t>20.03.2019</a:t>
            </a:fld>
            <a:endParaRPr lang="ru-RU" dirty="0"/>
          </a:p>
        </p:txBody>
      </p:sp>
      <p:sp>
        <p:nvSpPr>
          <p:cNvPr id="5" name="Footer Placeholder 4">
            <a:extLst>
              <a:ext uri="{FF2B5EF4-FFF2-40B4-BE49-F238E27FC236}">
                <a16:creationId xmlns:a16="http://schemas.microsoft.com/office/drawing/2014/main" id="{8A69930C-500C-7343-94F6-136CF6150B20}"/>
              </a:ext>
            </a:extLst>
          </p:cNvPr>
          <p:cNvSpPr>
            <a:spLocks noGrp="1"/>
          </p:cNvSpPr>
          <p:nvPr>
            <p:ph type="ftr" sz="quarter" idx="11"/>
          </p:nvPr>
        </p:nvSpPr>
        <p:spPr>
          <a:xfrm>
            <a:off x="1331640" y="6356350"/>
            <a:ext cx="5904656" cy="365125"/>
          </a:xfrm>
        </p:spPr>
        <p:txBody>
          <a:bodyPr/>
          <a:lstStyle/>
          <a:p>
            <a:pPr algn="r"/>
            <a:r>
              <a:rPr lang="en" dirty="0"/>
              <a:t>Barker L. M., </a:t>
            </a:r>
            <a:r>
              <a:rPr lang="en" dirty="0" err="1"/>
              <a:t>Hollenbach</a:t>
            </a:r>
            <a:r>
              <a:rPr lang="en" dirty="0"/>
              <a:t> R. E. Journal of Applied Physics </a:t>
            </a:r>
            <a:r>
              <a:rPr lang="en" b="1" dirty="0"/>
              <a:t>45</a:t>
            </a:r>
            <a:r>
              <a:rPr lang="en" dirty="0"/>
              <a:t> 4872 (1974) </a:t>
            </a:r>
          </a:p>
        </p:txBody>
      </p:sp>
      <p:sp>
        <p:nvSpPr>
          <p:cNvPr id="6" name="Slide Number Placeholder 5">
            <a:extLst>
              <a:ext uri="{FF2B5EF4-FFF2-40B4-BE49-F238E27FC236}">
                <a16:creationId xmlns:a16="http://schemas.microsoft.com/office/drawing/2014/main" id="{22EF0915-B5AE-B04F-A42D-5CA28E79F0C1}"/>
              </a:ext>
            </a:extLst>
          </p:cNvPr>
          <p:cNvSpPr>
            <a:spLocks noGrp="1"/>
          </p:cNvSpPr>
          <p:nvPr>
            <p:ph type="sldNum" sz="quarter" idx="12"/>
          </p:nvPr>
        </p:nvSpPr>
        <p:spPr>
          <a:xfrm>
            <a:off x="6553202" y="6597351"/>
            <a:ext cx="1043136" cy="260649"/>
          </a:xfrm>
        </p:spPr>
        <p:txBody>
          <a:bodyPr/>
          <a:lstStyle/>
          <a:p>
            <a:fld id="{87DCAC94-A3A0-449A-A150-0B00F71F960E}" type="slidenum">
              <a:rPr lang="ru-RU" smtClean="0"/>
              <a:pPr/>
              <a:t>4</a:t>
            </a:fld>
            <a:endParaRPr lang="ru-RU" dirty="0"/>
          </a:p>
        </p:txBody>
      </p:sp>
      <p:sp>
        <p:nvSpPr>
          <p:cNvPr id="7" name="Заголовок 1">
            <a:extLst>
              <a:ext uri="{FF2B5EF4-FFF2-40B4-BE49-F238E27FC236}">
                <a16:creationId xmlns:a16="http://schemas.microsoft.com/office/drawing/2014/main" id="{3C64124C-7AF6-F74A-AF89-302CA201A870}"/>
              </a:ext>
            </a:extLst>
          </p:cNvPr>
          <p:cNvSpPr>
            <a:spLocks noGrp="1"/>
          </p:cNvSpPr>
          <p:nvPr>
            <p:ph type="title"/>
          </p:nvPr>
        </p:nvSpPr>
        <p:spPr>
          <a:xfrm>
            <a:off x="0" y="0"/>
            <a:ext cx="9144000" cy="588722"/>
          </a:xfrm>
          <a:gradFill flip="none" rotWithShape="1">
            <a:gsLst>
              <a:gs pos="0">
                <a:schemeClr val="tx2"/>
              </a:gs>
              <a:gs pos="100000">
                <a:schemeClr val="accent1"/>
              </a:gs>
            </a:gsLst>
            <a:lin ang="0" scaled="1"/>
            <a:tileRect/>
          </a:gradFill>
          <a:ln w="25400">
            <a:noFill/>
          </a:ln>
        </p:spPr>
        <p:txBody>
          <a:bodyPr>
            <a:noAutofit/>
          </a:bodyPr>
          <a:lstStyle/>
          <a:p>
            <a:r>
              <a:rPr lang="ru-RU" sz="3600" b="1" dirty="0">
                <a:solidFill>
                  <a:schemeClr val="bg1"/>
                </a:solidFill>
              </a:rPr>
              <a:t>Одноосное сжатие железа</a:t>
            </a:r>
          </a:p>
        </p:txBody>
      </p:sp>
      <p:pic>
        <p:nvPicPr>
          <p:cNvPr id="9" name="Picture 8">
            <a:extLst>
              <a:ext uri="{FF2B5EF4-FFF2-40B4-BE49-F238E27FC236}">
                <a16:creationId xmlns:a16="http://schemas.microsoft.com/office/drawing/2014/main" id="{D343FE19-3621-7B4A-8F1A-7D2172A08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83" y="1214013"/>
            <a:ext cx="4076700" cy="3429000"/>
          </a:xfrm>
          <a:prstGeom prst="rect">
            <a:avLst/>
          </a:prstGeom>
        </p:spPr>
      </p:pic>
      <p:pic>
        <p:nvPicPr>
          <p:cNvPr id="11" name="Picture 10">
            <a:extLst>
              <a:ext uri="{FF2B5EF4-FFF2-40B4-BE49-F238E27FC236}">
                <a16:creationId xmlns:a16="http://schemas.microsoft.com/office/drawing/2014/main" id="{B0BDDB61-98DA-5349-8319-33CAC3771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120" y="1214013"/>
            <a:ext cx="3888164" cy="3526917"/>
          </a:xfrm>
          <a:prstGeom prst="rect">
            <a:avLst/>
          </a:prstGeom>
        </p:spPr>
      </p:pic>
      <p:sp>
        <p:nvSpPr>
          <p:cNvPr id="14" name="Rectangle 13">
            <a:extLst>
              <a:ext uri="{FF2B5EF4-FFF2-40B4-BE49-F238E27FC236}">
                <a16:creationId xmlns:a16="http://schemas.microsoft.com/office/drawing/2014/main" id="{3150D09E-D890-A94F-AFE2-A5B0AC2ED0E6}"/>
              </a:ext>
            </a:extLst>
          </p:cNvPr>
          <p:cNvSpPr/>
          <p:nvPr/>
        </p:nvSpPr>
        <p:spPr>
          <a:xfrm>
            <a:off x="326970" y="670535"/>
            <a:ext cx="3683637" cy="461665"/>
          </a:xfrm>
          <a:prstGeom prst="rect">
            <a:avLst/>
          </a:prstGeom>
        </p:spPr>
        <p:txBody>
          <a:bodyPr wrap="none">
            <a:spAutoFit/>
          </a:bodyPr>
          <a:lstStyle/>
          <a:p>
            <a:r>
              <a:rPr lang="ru-RU" sz="2400" b="1" dirty="0"/>
              <a:t>Постановка эксперимента</a:t>
            </a:r>
            <a:endParaRPr lang="ru-RU" sz="2400" dirty="0"/>
          </a:p>
        </p:txBody>
      </p:sp>
      <p:sp>
        <p:nvSpPr>
          <p:cNvPr id="15" name="TextBox 14">
            <a:extLst>
              <a:ext uri="{FF2B5EF4-FFF2-40B4-BE49-F238E27FC236}">
                <a16:creationId xmlns:a16="http://schemas.microsoft.com/office/drawing/2014/main" id="{33F6F24E-0289-1649-A4A1-9490DA8EB375}"/>
              </a:ext>
            </a:extLst>
          </p:cNvPr>
          <p:cNvSpPr txBox="1"/>
          <p:nvPr/>
        </p:nvSpPr>
        <p:spPr>
          <a:xfrm>
            <a:off x="4499992" y="670534"/>
            <a:ext cx="4450758" cy="461665"/>
          </a:xfrm>
          <a:prstGeom prst="rect">
            <a:avLst/>
          </a:prstGeom>
          <a:noFill/>
        </p:spPr>
        <p:txBody>
          <a:bodyPr wrap="square" rtlCol="0">
            <a:spAutoFit/>
          </a:bodyPr>
          <a:lstStyle/>
          <a:p>
            <a:pPr algn="r"/>
            <a:r>
              <a:rPr lang="ru-RU" sz="2400" b="1" dirty="0"/>
              <a:t>Результаты измерений</a:t>
            </a:r>
            <a:r>
              <a:rPr lang="en-US" sz="2400" b="1" dirty="0"/>
              <a:t> (VISAR)</a:t>
            </a:r>
            <a:endParaRPr lang="en-US" sz="2400" dirty="0"/>
          </a:p>
        </p:txBody>
      </p:sp>
      <p:sp>
        <p:nvSpPr>
          <p:cNvPr id="2" name="TextBox 1">
            <a:extLst>
              <a:ext uri="{FF2B5EF4-FFF2-40B4-BE49-F238E27FC236}">
                <a16:creationId xmlns:a16="http://schemas.microsoft.com/office/drawing/2014/main" id="{505269CD-A346-D347-8762-5830FCCE1037}"/>
              </a:ext>
            </a:extLst>
          </p:cNvPr>
          <p:cNvSpPr txBox="1"/>
          <p:nvPr/>
        </p:nvSpPr>
        <p:spPr>
          <a:xfrm>
            <a:off x="326970" y="4869160"/>
            <a:ext cx="8493502" cy="1477328"/>
          </a:xfrm>
          <a:prstGeom prst="rect">
            <a:avLst/>
          </a:prstGeom>
          <a:noFill/>
        </p:spPr>
        <p:txBody>
          <a:bodyPr wrap="square" rtlCol="0">
            <a:spAutoFit/>
          </a:bodyPr>
          <a:lstStyle/>
          <a:p>
            <a:pPr marL="285750" indent="-285750">
              <a:buFont typeface="Arial" panose="020B0604020202020204" pitchFamily="34" charset="0"/>
              <a:buChar char="•"/>
            </a:pPr>
            <a:r>
              <a:rPr lang="ru-RU" dirty="0"/>
              <a:t>Использовались ударник и мишень из </a:t>
            </a:r>
            <a:r>
              <a:rPr lang="en-US" dirty="0"/>
              <a:t>ARMCO </a:t>
            </a:r>
            <a:r>
              <a:rPr lang="ru-RU" dirty="0"/>
              <a:t>железа толщиной 6.35 мм</a:t>
            </a:r>
          </a:p>
          <a:p>
            <a:pPr marL="285750" indent="-285750">
              <a:buFont typeface="Arial" panose="020B0604020202020204" pitchFamily="34" charset="0"/>
              <a:buChar char="•"/>
            </a:pPr>
            <a:r>
              <a:rPr lang="ru-RU" dirty="0"/>
              <a:t>При всех скоростях удара наблюдается упругий предвестник</a:t>
            </a:r>
          </a:p>
          <a:p>
            <a:pPr marL="285750" indent="-285750">
              <a:buFont typeface="Arial" panose="020B0604020202020204" pitchFamily="34" charset="0"/>
              <a:buChar char="•"/>
            </a:pPr>
            <a:r>
              <a:rPr lang="ru-RU" dirty="0"/>
              <a:t>Область фазового перехода наблюдается на профиле скорости свободной поверхности мишени при скоростях удара </a:t>
            </a:r>
            <a:r>
              <a:rPr lang="en-US" dirty="0"/>
              <a:t>&gt;</a:t>
            </a:r>
            <a:r>
              <a:rPr lang="ru-RU" dirty="0"/>
              <a:t> 0.67 км</a:t>
            </a:r>
            <a:r>
              <a:rPr lang="en-US" dirty="0"/>
              <a:t>/</a:t>
            </a:r>
            <a:r>
              <a:rPr lang="ru-RU" dirty="0"/>
              <a:t>с (опыт 13 и далее)</a:t>
            </a:r>
          </a:p>
          <a:p>
            <a:pPr marL="285750" indent="-285750">
              <a:buFont typeface="Arial" panose="020B0604020202020204" pitchFamily="34" charset="0"/>
              <a:buChar char="•"/>
            </a:pPr>
            <a:r>
              <a:rPr lang="ru-RU" dirty="0"/>
              <a:t>Если удар слишком сильный (опыт 9, 10), область фазового перехода отсутствует</a:t>
            </a:r>
          </a:p>
        </p:txBody>
      </p:sp>
    </p:spTree>
    <p:extLst>
      <p:ext uri="{BB962C8B-B14F-4D97-AF65-F5344CB8AC3E}">
        <p14:creationId xmlns:p14="http://schemas.microsoft.com/office/powerpoint/2010/main" val="358994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9F6033-ADD3-1F41-9302-D062186A8764}"/>
              </a:ext>
            </a:extLst>
          </p:cNvPr>
          <p:cNvPicPr>
            <a:picLocks noChangeAspect="1"/>
          </p:cNvPicPr>
          <p:nvPr/>
        </p:nvPicPr>
        <p:blipFill>
          <a:blip r:embed="rId3"/>
          <a:stretch>
            <a:fillRect/>
          </a:stretch>
        </p:blipFill>
        <p:spPr>
          <a:xfrm>
            <a:off x="434755" y="1196752"/>
            <a:ext cx="4209253" cy="3257529"/>
          </a:xfrm>
          <a:prstGeom prst="rect">
            <a:avLst/>
          </a:prstGeom>
        </p:spPr>
      </p:pic>
      <p:sp>
        <p:nvSpPr>
          <p:cNvPr id="2" name="Заголовок 1"/>
          <p:cNvSpPr>
            <a:spLocks noGrp="1"/>
          </p:cNvSpPr>
          <p:nvPr>
            <p:ph type="title"/>
          </p:nvPr>
        </p:nvSpPr>
        <p:spPr>
          <a:xfrm>
            <a:off x="0" y="0"/>
            <a:ext cx="9144000" cy="588722"/>
          </a:xfrm>
          <a:gradFill flip="none" rotWithShape="1">
            <a:gsLst>
              <a:gs pos="0">
                <a:schemeClr val="tx2"/>
              </a:gs>
              <a:gs pos="100000">
                <a:schemeClr val="accent1"/>
              </a:gs>
            </a:gsLst>
            <a:lin ang="0" scaled="1"/>
            <a:tileRect/>
          </a:gradFill>
          <a:ln w="25400">
            <a:noFill/>
          </a:ln>
        </p:spPr>
        <p:txBody>
          <a:bodyPr>
            <a:noAutofit/>
          </a:bodyPr>
          <a:lstStyle/>
          <a:p>
            <a:r>
              <a:rPr lang="ru-RU" sz="3600" b="1" dirty="0">
                <a:solidFill>
                  <a:schemeClr val="bg1"/>
                </a:solidFill>
              </a:rPr>
              <a:t>Одноосное сжатие карбида бора</a:t>
            </a:r>
          </a:p>
        </p:txBody>
      </p:sp>
      <p:sp>
        <p:nvSpPr>
          <p:cNvPr id="9" name="TextBox 8"/>
          <p:cNvSpPr txBox="1"/>
          <p:nvPr/>
        </p:nvSpPr>
        <p:spPr>
          <a:xfrm>
            <a:off x="4414512" y="666532"/>
            <a:ext cx="4450758" cy="461665"/>
          </a:xfrm>
          <a:prstGeom prst="rect">
            <a:avLst/>
          </a:prstGeom>
          <a:noFill/>
        </p:spPr>
        <p:txBody>
          <a:bodyPr wrap="square" rtlCol="0">
            <a:spAutoFit/>
          </a:bodyPr>
          <a:lstStyle/>
          <a:p>
            <a:pPr algn="r"/>
            <a:r>
              <a:rPr lang="ru-RU" sz="2400" b="1" dirty="0"/>
              <a:t>Результаты измерений</a:t>
            </a:r>
            <a:r>
              <a:rPr lang="en-US" sz="2400" b="1" dirty="0"/>
              <a:t> (VISAR)</a:t>
            </a:r>
            <a:endParaRPr lang="en-US" sz="2400" dirty="0"/>
          </a:p>
        </p:txBody>
      </p:sp>
      <p:sp>
        <p:nvSpPr>
          <p:cNvPr id="25" name="TextBox 24"/>
          <p:cNvSpPr txBox="1"/>
          <p:nvPr/>
        </p:nvSpPr>
        <p:spPr>
          <a:xfrm>
            <a:off x="228352" y="4382273"/>
            <a:ext cx="5276620" cy="1754326"/>
          </a:xfrm>
          <a:prstGeom prst="rect">
            <a:avLst/>
          </a:prstGeom>
          <a:noFill/>
        </p:spPr>
        <p:txBody>
          <a:bodyPr wrap="square" rtlCol="0">
            <a:spAutoFit/>
          </a:bodyPr>
          <a:lstStyle/>
          <a:p>
            <a:pPr marL="285750" indent="-285750" algn="just">
              <a:buFont typeface="Arial" pitchFamily="34" charset="0"/>
              <a:buChar char="•"/>
            </a:pPr>
            <a:r>
              <a:rPr lang="ru-RU" dirty="0">
                <a:latin typeface="Calibri" pitchFamily="34" charset="0"/>
                <a:cs typeface="Calibri" pitchFamily="34" charset="0"/>
              </a:rPr>
              <a:t>Ударник и мишень – карбид бора (</a:t>
            </a:r>
            <a:r>
              <a:rPr lang="en-US" dirty="0">
                <a:latin typeface="Calibri" pitchFamily="34" charset="0"/>
                <a:cs typeface="Calibri" pitchFamily="34" charset="0"/>
              </a:rPr>
              <a:t>B</a:t>
            </a:r>
            <a:r>
              <a:rPr lang="en-US" baseline="-25000" dirty="0">
                <a:latin typeface="Calibri" pitchFamily="34" charset="0"/>
                <a:cs typeface="Calibri" pitchFamily="34" charset="0"/>
              </a:rPr>
              <a:t>4</a:t>
            </a:r>
            <a:r>
              <a:rPr lang="en-US" dirty="0">
                <a:latin typeface="Calibri" pitchFamily="34" charset="0"/>
                <a:cs typeface="Calibri" pitchFamily="34" charset="0"/>
              </a:rPr>
              <a:t>C)</a:t>
            </a:r>
            <a:r>
              <a:rPr lang="ru-RU" dirty="0">
                <a:latin typeface="Calibri" pitchFamily="34" charset="0"/>
                <a:cs typeface="Calibri" pitchFamily="34" charset="0"/>
              </a:rPr>
              <a:t>.</a:t>
            </a:r>
          </a:p>
          <a:p>
            <a:pPr marL="285750" indent="-285750" algn="just">
              <a:buFont typeface="Arial" pitchFamily="34" charset="0"/>
              <a:buChar char="•"/>
            </a:pPr>
            <a:r>
              <a:rPr lang="ru-RU" dirty="0">
                <a:latin typeface="Calibri" pitchFamily="34" charset="0"/>
                <a:cs typeface="Calibri" pitchFamily="34" charset="0"/>
              </a:rPr>
              <a:t>В некоторых опытах используется накладка на ударник из легкого или тяжелого материала. Позади мишени ставится прозрачное окно из </a:t>
            </a:r>
            <a:r>
              <a:rPr lang="en-US" dirty="0" err="1">
                <a:latin typeface="Calibri" pitchFamily="34" charset="0"/>
                <a:cs typeface="Calibri" pitchFamily="34" charset="0"/>
              </a:rPr>
              <a:t>LiF</a:t>
            </a:r>
            <a:r>
              <a:rPr lang="ru-RU" dirty="0">
                <a:latin typeface="Calibri" pitchFamily="34" charset="0"/>
                <a:cs typeface="Calibri" pitchFamily="34" charset="0"/>
              </a:rPr>
              <a:t>.</a:t>
            </a:r>
          </a:p>
          <a:p>
            <a:pPr marL="285750" indent="-285750" algn="just">
              <a:buFont typeface="Arial" pitchFamily="34" charset="0"/>
              <a:buChar char="•"/>
            </a:pPr>
            <a:r>
              <a:rPr lang="en-US" dirty="0">
                <a:latin typeface="Calibri" pitchFamily="34" charset="0"/>
                <a:cs typeface="Calibri" pitchFamily="34" charset="0"/>
              </a:rPr>
              <a:t>C</a:t>
            </a:r>
            <a:r>
              <a:rPr lang="ru-RU" dirty="0">
                <a:latin typeface="Calibri" pitchFamily="34" charset="0"/>
                <a:cs typeface="Calibri" pitchFamily="34" charset="0"/>
              </a:rPr>
              <a:t> помощью </a:t>
            </a:r>
            <a:r>
              <a:rPr lang="en-US" dirty="0">
                <a:latin typeface="Calibri" pitchFamily="34" charset="0"/>
                <a:cs typeface="Calibri" pitchFamily="34" charset="0"/>
              </a:rPr>
              <a:t>VISAR </a:t>
            </a:r>
            <a:r>
              <a:rPr lang="ru-RU" dirty="0">
                <a:latin typeface="Calibri" pitchFamily="34" charset="0"/>
                <a:cs typeface="Calibri" pitchFamily="34" charset="0"/>
              </a:rPr>
              <a:t>измеряется скорость контактной границы </a:t>
            </a:r>
            <a:r>
              <a:rPr lang="en-US" dirty="0">
                <a:latin typeface="Calibri" pitchFamily="34" charset="0"/>
                <a:cs typeface="Calibri" pitchFamily="34" charset="0"/>
              </a:rPr>
              <a:t>B4C/</a:t>
            </a:r>
            <a:r>
              <a:rPr lang="en-US" dirty="0" err="1">
                <a:latin typeface="Calibri" pitchFamily="34" charset="0"/>
                <a:cs typeface="Calibri" pitchFamily="34" charset="0"/>
              </a:rPr>
              <a:t>LiF</a:t>
            </a:r>
            <a:r>
              <a:rPr lang="ru-RU" dirty="0">
                <a:latin typeface="Calibri" pitchFamily="34" charset="0"/>
                <a:cs typeface="Calibri" pitchFamily="34" charset="0"/>
              </a:rPr>
              <a:t>.</a:t>
            </a:r>
          </a:p>
        </p:txBody>
      </p:sp>
      <p:sp>
        <p:nvSpPr>
          <p:cNvPr id="15" name="Date Placeholder 3">
            <a:extLst>
              <a:ext uri="{FF2B5EF4-FFF2-40B4-BE49-F238E27FC236}">
                <a16:creationId xmlns:a16="http://schemas.microsoft.com/office/drawing/2014/main" id="{459E5020-B43C-B544-BD12-FC976273FAC7}"/>
              </a:ext>
            </a:extLst>
          </p:cNvPr>
          <p:cNvSpPr>
            <a:spLocks noGrp="1"/>
          </p:cNvSpPr>
          <p:nvPr>
            <p:ph type="dt" sz="half" idx="10"/>
          </p:nvPr>
        </p:nvSpPr>
        <p:spPr>
          <a:xfrm>
            <a:off x="755576" y="6356350"/>
            <a:ext cx="1835224" cy="365125"/>
          </a:xfrm>
        </p:spPr>
        <p:txBody>
          <a:bodyPr/>
          <a:lstStyle/>
          <a:p>
            <a:fld id="{AC71D93D-181F-4D1C-8464-A614EBB6AAAC}" type="datetime1">
              <a:rPr lang="ru-RU" smtClean="0"/>
              <a:pPr/>
              <a:t>20.03.2019</a:t>
            </a:fld>
            <a:endParaRPr lang="ru-RU" dirty="0"/>
          </a:p>
        </p:txBody>
      </p:sp>
      <p:sp>
        <p:nvSpPr>
          <p:cNvPr id="16" name="Footer Placeholder 4">
            <a:extLst>
              <a:ext uri="{FF2B5EF4-FFF2-40B4-BE49-F238E27FC236}">
                <a16:creationId xmlns:a16="http://schemas.microsoft.com/office/drawing/2014/main" id="{DCC4005E-E3F1-C64E-944D-1D32F000D071}"/>
              </a:ext>
            </a:extLst>
          </p:cNvPr>
          <p:cNvSpPr>
            <a:spLocks noGrp="1"/>
          </p:cNvSpPr>
          <p:nvPr>
            <p:ph type="ftr" sz="quarter" idx="11"/>
          </p:nvPr>
        </p:nvSpPr>
        <p:spPr>
          <a:xfrm>
            <a:off x="1547664" y="6404022"/>
            <a:ext cx="5688632" cy="265338"/>
          </a:xfrm>
        </p:spPr>
        <p:txBody>
          <a:bodyPr/>
          <a:lstStyle/>
          <a:p>
            <a:pPr algn="r"/>
            <a:r>
              <a:rPr lang="en-US" dirty="0"/>
              <a:t>T. J. Vogler, W. D. Reinhart, L. C. </a:t>
            </a:r>
            <a:r>
              <a:rPr lang="en-US" dirty="0" err="1"/>
              <a:t>Chhabildas</a:t>
            </a:r>
            <a:r>
              <a:rPr lang="en-US" dirty="0"/>
              <a:t>, Journal of Applied Physics </a:t>
            </a:r>
            <a:r>
              <a:rPr lang="en-US" b="1" dirty="0"/>
              <a:t>95, </a:t>
            </a:r>
            <a:r>
              <a:rPr lang="en-US" dirty="0"/>
              <a:t>4173 (2004)</a:t>
            </a:r>
          </a:p>
        </p:txBody>
      </p:sp>
      <p:sp>
        <p:nvSpPr>
          <p:cNvPr id="17" name="Slide Number Placeholder 5">
            <a:extLst>
              <a:ext uri="{FF2B5EF4-FFF2-40B4-BE49-F238E27FC236}">
                <a16:creationId xmlns:a16="http://schemas.microsoft.com/office/drawing/2014/main" id="{85F3609D-C676-234C-892B-A23F40666E86}"/>
              </a:ext>
            </a:extLst>
          </p:cNvPr>
          <p:cNvSpPr>
            <a:spLocks noGrp="1"/>
          </p:cNvSpPr>
          <p:nvPr>
            <p:ph type="sldNum" sz="quarter" idx="12"/>
          </p:nvPr>
        </p:nvSpPr>
        <p:spPr>
          <a:xfrm>
            <a:off x="7092280" y="6597352"/>
            <a:ext cx="527720" cy="260649"/>
          </a:xfrm>
        </p:spPr>
        <p:txBody>
          <a:bodyPr/>
          <a:lstStyle/>
          <a:p>
            <a:fld id="{87DCAC94-A3A0-449A-A150-0B00F71F960E}" type="slidenum">
              <a:rPr lang="ru-RU" smtClean="0"/>
              <a:pPr/>
              <a:t>5</a:t>
            </a:fld>
            <a:endParaRPr lang="ru-RU"/>
          </a:p>
        </p:txBody>
      </p:sp>
      <p:pic>
        <p:nvPicPr>
          <p:cNvPr id="5" name="Picture 4" descr="A picture containing text, map&#10;&#10;Description automatically generated">
            <a:extLst>
              <a:ext uri="{FF2B5EF4-FFF2-40B4-BE49-F238E27FC236}">
                <a16:creationId xmlns:a16="http://schemas.microsoft.com/office/drawing/2014/main" id="{963E54F9-FDA8-184A-A5CE-0F6690249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9" y="1175869"/>
            <a:ext cx="4320209" cy="3318598"/>
          </a:xfrm>
          <a:prstGeom prst="rect">
            <a:avLst/>
          </a:prstGeom>
        </p:spPr>
      </p:pic>
      <p:sp>
        <p:nvSpPr>
          <p:cNvPr id="20" name="Rectangle 19">
            <a:extLst>
              <a:ext uri="{FF2B5EF4-FFF2-40B4-BE49-F238E27FC236}">
                <a16:creationId xmlns:a16="http://schemas.microsoft.com/office/drawing/2014/main" id="{D8E889AE-7012-5043-AC1E-B0163D052C6C}"/>
              </a:ext>
            </a:extLst>
          </p:cNvPr>
          <p:cNvSpPr/>
          <p:nvPr/>
        </p:nvSpPr>
        <p:spPr>
          <a:xfrm>
            <a:off x="326970" y="670535"/>
            <a:ext cx="3683637" cy="461665"/>
          </a:xfrm>
          <a:prstGeom prst="rect">
            <a:avLst/>
          </a:prstGeom>
        </p:spPr>
        <p:txBody>
          <a:bodyPr wrap="none">
            <a:spAutoFit/>
          </a:bodyPr>
          <a:lstStyle/>
          <a:p>
            <a:r>
              <a:rPr lang="ru-RU" sz="2400" b="1" dirty="0"/>
              <a:t>Постановка эксперимента</a:t>
            </a:r>
            <a:endParaRPr lang="ru-RU" sz="2400" dirty="0"/>
          </a:p>
        </p:txBody>
      </p:sp>
      <p:pic>
        <p:nvPicPr>
          <p:cNvPr id="8" name="Picture 7">
            <a:extLst>
              <a:ext uri="{FF2B5EF4-FFF2-40B4-BE49-F238E27FC236}">
                <a16:creationId xmlns:a16="http://schemas.microsoft.com/office/drawing/2014/main" id="{6E367152-C6A7-1845-9D13-A841567DA793}"/>
              </a:ext>
            </a:extLst>
          </p:cNvPr>
          <p:cNvPicPr>
            <a:picLocks noChangeAspect="1"/>
          </p:cNvPicPr>
          <p:nvPr/>
        </p:nvPicPr>
        <p:blipFill>
          <a:blip r:embed="rId5"/>
          <a:stretch>
            <a:fillRect/>
          </a:stretch>
        </p:blipFill>
        <p:spPr>
          <a:xfrm>
            <a:off x="5504971" y="4293096"/>
            <a:ext cx="2671619" cy="2125152"/>
          </a:xfrm>
          <a:prstGeom prst="rect">
            <a:avLst/>
          </a:prstGeom>
        </p:spPr>
      </p:pic>
    </p:spTree>
    <p:extLst>
      <p:ext uri="{BB962C8B-B14F-4D97-AF65-F5344CB8AC3E}">
        <p14:creationId xmlns:p14="http://schemas.microsoft.com/office/powerpoint/2010/main" val="748946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819AA49-D642-B047-A684-F83AD041A1CD}"/>
              </a:ext>
            </a:extLst>
          </p:cNvPr>
          <p:cNvSpPr>
            <a:spLocks noGrp="1"/>
          </p:cNvSpPr>
          <p:nvPr>
            <p:ph type="dt" sz="half" idx="10"/>
          </p:nvPr>
        </p:nvSpPr>
        <p:spPr>
          <a:xfrm>
            <a:off x="755576" y="6356350"/>
            <a:ext cx="1835224" cy="365125"/>
          </a:xfrm>
        </p:spPr>
        <p:txBody>
          <a:bodyPr/>
          <a:lstStyle/>
          <a:p>
            <a:fld id="{AC71D93D-181F-4D1C-8464-A614EBB6AAAC}" type="datetime1">
              <a:rPr lang="ru-RU" smtClean="0"/>
              <a:pPr/>
              <a:t>20.03.2019</a:t>
            </a:fld>
            <a:endParaRPr lang="ru-RU" dirty="0"/>
          </a:p>
        </p:txBody>
      </p:sp>
      <p:sp>
        <p:nvSpPr>
          <p:cNvPr id="5" name="Footer Placeholder 4">
            <a:extLst>
              <a:ext uri="{FF2B5EF4-FFF2-40B4-BE49-F238E27FC236}">
                <a16:creationId xmlns:a16="http://schemas.microsoft.com/office/drawing/2014/main" id="{62BF1A85-012F-B047-96D7-3902D0D547E9}"/>
              </a:ext>
            </a:extLst>
          </p:cNvPr>
          <p:cNvSpPr>
            <a:spLocks noGrp="1"/>
          </p:cNvSpPr>
          <p:nvPr>
            <p:ph type="ftr" sz="quarter" idx="11"/>
          </p:nvPr>
        </p:nvSpPr>
        <p:spPr>
          <a:xfrm>
            <a:off x="1403648" y="6256563"/>
            <a:ext cx="5688632" cy="365125"/>
          </a:xfrm>
        </p:spPr>
        <p:txBody>
          <a:bodyPr/>
          <a:lstStyle/>
          <a:p>
            <a:pPr algn="r"/>
            <a:r>
              <a:rPr lang="ru-RU" dirty="0"/>
              <a:t>Е. А. Козлов, С. А. </a:t>
            </a:r>
            <a:r>
              <a:rPr lang="ru-RU" dirty="0" err="1"/>
              <a:t>Бричиков</a:t>
            </a:r>
            <a:r>
              <a:rPr lang="ru-RU" dirty="0"/>
              <a:t>, Д. С. </a:t>
            </a:r>
            <a:r>
              <a:rPr lang="ru-RU" dirty="0" err="1"/>
              <a:t>Боярников</a:t>
            </a:r>
            <a:r>
              <a:rPr lang="ru-RU" dirty="0"/>
              <a:t> [и др.] Физика металлов и металловедение. Прочность и пластичность. Т. 112. С. 412–428 (2011)</a:t>
            </a:r>
          </a:p>
        </p:txBody>
      </p:sp>
      <p:sp>
        <p:nvSpPr>
          <p:cNvPr id="6" name="Slide Number Placeholder 5">
            <a:extLst>
              <a:ext uri="{FF2B5EF4-FFF2-40B4-BE49-F238E27FC236}">
                <a16:creationId xmlns:a16="http://schemas.microsoft.com/office/drawing/2014/main" id="{DB46C471-9440-A64A-B87C-B7445B0C1200}"/>
              </a:ext>
            </a:extLst>
          </p:cNvPr>
          <p:cNvSpPr>
            <a:spLocks noGrp="1"/>
          </p:cNvSpPr>
          <p:nvPr>
            <p:ph type="sldNum" sz="quarter" idx="12"/>
          </p:nvPr>
        </p:nvSpPr>
        <p:spPr>
          <a:xfrm>
            <a:off x="7092280" y="6597352"/>
            <a:ext cx="527720" cy="260649"/>
          </a:xfrm>
        </p:spPr>
        <p:txBody>
          <a:bodyPr/>
          <a:lstStyle/>
          <a:p>
            <a:fld id="{87DCAC94-A3A0-449A-A150-0B00F71F960E}" type="slidenum">
              <a:rPr lang="ru-RU" smtClean="0"/>
              <a:pPr/>
              <a:t>6</a:t>
            </a:fld>
            <a:endParaRPr lang="ru-RU"/>
          </a:p>
        </p:txBody>
      </p:sp>
      <p:sp>
        <p:nvSpPr>
          <p:cNvPr id="7" name="Заголовок 1">
            <a:extLst>
              <a:ext uri="{FF2B5EF4-FFF2-40B4-BE49-F238E27FC236}">
                <a16:creationId xmlns:a16="http://schemas.microsoft.com/office/drawing/2014/main" id="{3A6B8B1C-9236-D143-BB28-835FE2FEE19C}"/>
              </a:ext>
            </a:extLst>
          </p:cNvPr>
          <p:cNvSpPr>
            <a:spLocks noGrp="1"/>
          </p:cNvSpPr>
          <p:nvPr>
            <p:ph type="title"/>
          </p:nvPr>
        </p:nvSpPr>
        <p:spPr>
          <a:xfrm>
            <a:off x="0" y="0"/>
            <a:ext cx="9144000" cy="588722"/>
          </a:xfrm>
          <a:gradFill flip="none" rotWithShape="1">
            <a:gsLst>
              <a:gs pos="0">
                <a:schemeClr val="tx2"/>
              </a:gs>
              <a:gs pos="100000">
                <a:schemeClr val="accent1"/>
              </a:gs>
            </a:gsLst>
            <a:lin ang="0" scaled="1"/>
            <a:tileRect/>
          </a:gradFill>
          <a:ln w="25400">
            <a:noFill/>
          </a:ln>
        </p:spPr>
        <p:txBody>
          <a:bodyPr>
            <a:noAutofit/>
          </a:bodyPr>
          <a:lstStyle/>
          <a:p>
            <a:r>
              <a:rPr lang="ru-RU" sz="3600" b="1" dirty="0">
                <a:solidFill>
                  <a:schemeClr val="bg1"/>
                </a:solidFill>
              </a:rPr>
              <a:t>Сферическое обжатие стальных оболочек</a:t>
            </a:r>
          </a:p>
        </p:txBody>
      </p:sp>
      <p:pic>
        <p:nvPicPr>
          <p:cNvPr id="9" name="Picture 8">
            <a:extLst>
              <a:ext uri="{FF2B5EF4-FFF2-40B4-BE49-F238E27FC236}">
                <a16:creationId xmlns:a16="http://schemas.microsoft.com/office/drawing/2014/main" id="{1CF0182E-C7A1-EC44-92D5-AFCE00050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29376"/>
            <a:ext cx="3473514" cy="3800433"/>
          </a:xfrm>
          <a:prstGeom prst="rect">
            <a:avLst/>
          </a:prstGeom>
        </p:spPr>
      </p:pic>
      <p:pic>
        <p:nvPicPr>
          <p:cNvPr id="11" name="Picture 10">
            <a:extLst>
              <a:ext uri="{FF2B5EF4-FFF2-40B4-BE49-F238E27FC236}">
                <a16:creationId xmlns:a16="http://schemas.microsoft.com/office/drawing/2014/main" id="{88EF03E1-3B86-9C4E-A365-219292BCF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518" y="1196575"/>
            <a:ext cx="3905215" cy="3761288"/>
          </a:xfrm>
          <a:prstGeom prst="rect">
            <a:avLst/>
          </a:prstGeom>
        </p:spPr>
      </p:pic>
      <p:sp>
        <p:nvSpPr>
          <p:cNvPr id="12" name="TextBox 11">
            <a:extLst>
              <a:ext uri="{FF2B5EF4-FFF2-40B4-BE49-F238E27FC236}">
                <a16:creationId xmlns:a16="http://schemas.microsoft.com/office/drawing/2014/main" id="{F1BAF93C-9569-0A4A-AC18-8BC7ADC84169}"/>
              </a:ext>
            </a:extLst>
          </p:cNvPr>
          <p:cNvSpPr txBox="1"/>
          <p:nvPr/>
        </p:nvSpPr>
        <p:spPr>
          <a:xfrm>
            <a:off x="200088" y="4883230"/>
            <a:ext cx="4253304" cy="1323439"/>
          </a:xfrm>
          <a:prstGeom prst="rect">
            <a:avLst/>
          </a:prstGeom>
          <a:noFill/>
        </p:spPr>
        <p:txBody>
          <a:bodyPr wrap="square" rtlCol="0">
            <a:spAutoFit/>
          </a:bodyPr>
          <a:lstStyle/>
          <a:p>
            <a:pPr algn="just"/>
            <a:r>
              <a:rPr lang="ru-RU" sz="1600" dirty="0"/>
              <a:t>1 – Изучаемая стальная (30ХГСА) оболочка</a:t>
            </a:r>
          </a:p>
          <a:p>
            <a:pPr algn="just"/>
            <a:r>
              <a:rPr lang="ru-RU" sz="1600" dirty="0"/>
              <a:t>2 – Сферический слой ВВ на основе </a:t>
            </a:r>
            <a:r>
              <a:rPr lang="ru-RU" sz="1600" dirty="0" err="1"/>
              <a:t>октогена</a:t>
            </a:r>
            <a:endParaRPr lang="ru-RU" sz="1600" dirty="0"/>
          </a:p>
          <a:p>
            <a:pPr algn="just"/>
            <a:r>
              <a:rPr lang="ru-RU" sz="1600" dirty="0"/>
              <a:t>3 – Система инициирования</a:t>
            </a:r>
          </a:p>
          <a:p>
            <a:pPr algn="just"/>
            <a:r>
              <a:rPr lang="ru-RU" sz="1600" dirty="0"/>
              <a:t>4 – Защитная плита из алюминия</a:t>
            </a:r>
          </a:p>
          <a:p>
            <a:pPr algn="just"/>
            <a:r>
              <a:rPr lang="ru-RU" sz="1600" dirty="0"/>
              <a:t>5 – Измерительное устройство (</a:t>
            </a:r>
            <a:r>
              <a:rPr lang="en-US" sz="1600" dirty="0"/>
              <a:t>PDV)</a:t>
            </a:r>
            <a:endParaRPr lang="ru-RU" sz="16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108DE8-D0DB-C944-AA19-75C8D3D06B41}"/>
                  </a:ext>
                </a:extLst>
              </p:cNvPr>
              <p:cNvSpPr txBox="1"/>
              <p:nvPr/>
            </p:nvSpPr>
            <p:spPr>
              <a:xfrm>
                <a:off x="4520688" y="4883230"/>
                <a:ext cx="4253304" cy="1323439"/>
              </a:xfrm>
              <a:prstGeom prst="rect">
                <a:avLst/>
              </a:prstGeom>
              <a:noFill/>
            </p:spPr>
            <p:txBody>
              <a:bodyPr wrap="square" rtlCol="0">
                <a:spAutoFit/>
              </a:bodyPr>
              <a:lstStyle/>
              <a:p>
                <a:r>
                  <a:rPr lang="ru-RU" sz="1600" dirty="0"/>
                  <a:t>Набор </a:t>
                </a:r>
                <a:r>
                  <a:rPr lang="en-US" sz="1600" dirty="0"/>
                  <a:t>PDV-</a:t>
                </a:r>
                <a:r>
                  <a:rPr lang="ru-RU" sz="1600" dirty="0"/>
                  <a:t>профилей скорости внутренней поверхности стальных оболочек разной толщины.</a:t>
                </a:r>
                <a:endParaRPr lang="en-US" sz="1600" dirty="0"/>
              </a:p>
              <a:p>
                <a:r>
                  <a:rPr lang="ru-RU" sz="1600" dirty="0"/>
                  <a:t>В стали 30ХГСА наблюдается полиморфный</a:t>
                </a:r>
              </a:p>
              <a:p>
                <a14:m>
                  <m:oMath xmlns:m="http://schemas.openxmlformats.org/officeDocument/2006/math">
                    <m:r>
                      <a:rPr lang="en-US" sz="1600" b="0" i="1" smtClean="0">
                        <a:latin typeface="Cambria Math" panose="02040503050406030204" pitchFamily="18" charset="0"/>
                      </a:rPr>
                      <m:t>𝛼</m:t>
                    </m:r>
                  </m:oMath>
                </a14:m>
                <a:r>
                  <a:rPr lang="en-US" sz="1600" dirty="0"/>
                  <a:t>-</a:t>
                </a:r>
                <a14:m>
                  <m:oMath xmlns:m="http://schemas.openxmlformats.org/officeDocument/2006/math">
                    <m:r>
                      <a:rPr lang="en-US" sz="1600" b="0" i="1" smtClean="0">
                        <a:latin typeface="Cambria Math" panose="02040503050406030204" pitchFamily="18" charset="0"/>
                      </a:rPr>
                      <m:t>𝜀</m:t>
                    </m:r>
                  </m:oMath>
                </a14:m>
                <a:r>
                  <a:rPr lang="en-US" sz="1600" dirty="0"/>
                  <a:t> </a:t>
                </a:r>
                <a:r>
                  <a:rPr lang="ru-RU" sz="1600" dirty="0"/>
                  <a:t>фазовый переход.</a:t>
                </a:r>
              </a:p>
            </p:txBody>
          </p:sp>
        </mc:Choice>
        <mc:Fallback xmlns="">
          <p:sp>
            <p:nvSpPr>
              <p:cNvPr id="13" name="TextBox 12">
                <a:extLst>
                  <a:ext uri="{FF2B5EF4-FFF2-40B4-BE49-F238E27FC236}">
                    <a16:creationId xmlns:a16="http://schemas.microsoft.com/office/drawing/2014/main" id="{66108DE8-D0DB-C944-AA19-75C8D3D06B41}"/>
                  </a:ext>
                </a:extLst>
              </p:cNvPr>
              <p:cNvSpPr txBox="1">
                <a:spLocks noRot="1" noChangeAspect="1" noMove="1" noResize="1" noEditPoints="1" noAdjustHandles="1" noChangeArrowheads="1" noChangeShapeType="1" noTextEdit="1"/>
              </p:cNvSpPr>
              <p:nvPr/>
            </p:nvSpPr>
            <p:spPr>
              <a:xfrm>
                <a:off x="4520688" y="4883230"/>
                <a:ext cx="4253304" cy="1323439"/>
              </a:xfrm>
              <a:prstGeom prst="rect">
                <a:avLst/>
              </a:prstGeom>
              <a:blipFill>
                <a:blip r:embed="rId4"/>
                <a:stretch>
                  <a:fillRect l="-595" t="-952" b="-3810"/>
                </a:stretch>
              </a:blipFill>
            </p:spPr>
            <p:txBody>
              <a:bodyPr/>
              <a:lstStyle/>
              <a:p>
                <a:r>
                  <a:rPr lang="ru-RU">
                    <a:noFill/>
                  </a:rPr>
                  <a:t> </a:t>
                </a:r>
              </a:p>
            </p:txBody>
          </p:sp>
        </mc:Fallback>
      </mc:AlternateContent>
      <p:cxnSp>
        <p:nvCxnSpPr>
          <p:cNvPr id="14" name="Straight Connector 13">
            <a:extLst>
              <a:ext uri="{FF2B5EF4-FFF2-40B4-BE49-F238E27FC236}">
                <a16:creationId xmlns:a16="http://schemas.microsoft.com/office/drawing/2014/main" id="{04202C42-549A-B145-8EB0-9371EA748BB7}"/>
              </a:ext>
            </a:extLst>
          </p:cNvPr>
          <p:cNvCxnSpPr>
            <a:cxnSpLocks/>
          </p:cNvCxnSpPr>
          <p:nvPr/>
        </p:nvCxnSpPr>
        <p:spPr>
          <a:xfrm>
            <a:off x="4427984" y="4883230"/>
            <a:ext cx="0" cy="1314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B2F4EEA-29D8-3544-9E9D-ED94BE13034C}"/>
              </a:ext>
            </a:extLst>
          </p:cNvPr>
          <p:cNvSpPr/>
          <p:nvPr/>
        </p:nvSpPr>
        <p:spPr>
          <a:xfrm>
            <a:off x="326970" y="670535"/>
            <a:ext cx="3683637" cy="461665"/>
          </a:xfrm>
          <a:prstGeom prst="rect">
            <a:avLst/>
          </a:prstGeom>
        </p:spPr>
        <p:txBody>
          <a:bodyPr wrap="none">
            <a:spAutoFit/>
          </a:bodyPr>
          <a:lstStyle/>
          <a:p>
            <a:r>
              <a:rPr lang="ru-RU" sz="2400" b="1" dirty="0"/>
              <a:t>Постановка эксперимента</a:t>
            </a:r>
            <a:endParaRPr lang="ru-RU" sz="2400" dirty="0"/>
          </a:p>
        </p:txBody>
      </p:sp>
      <p:sp>
        <p:nvSpPr>
          <p:cNvPr id="19" name="Rectangle 18">
            <a:extLst>
              <a:ext uri="{FF2B5EF4-FFF2-40B4-BE49-F238E27FC236}">
                <a16:creationId xmlns:a16="http://schemas.microsoft.com/office/drawing/2014/main" id="{F2E709D0-1EFB-B941-8733-27064AD0F3CC}"/>
              </a:ext>
            </a:extLst>
          </p:cNvPr>
          <p:cNvSpPr/>
          <p:nvPr/>
        </p:nvSpPr>
        <p:spPr>
          <a:xfrm>
            <a:off x="4738878" y="670534"/>
            <a:ext cx="3984296" cy="461665"/>
          </a:xfrm>
          <a:prstGeom prst="rect">
            <a:avLst/>
          </a:prstGeom>
        </p:spPr>
        <p:txBody>
          <a:bodyPr wrap="none">
            <a:spAutoFit/>
          </a:bodyPr>
          <a:lstStyle/>
          <a:p>
            <a:pPr algn="just"/>
            <a:r>
              <a:rPr lang="ru-RU" sz="2400" b="1" dirty="0"/>
              <a:t>Лазерная интерферометрия</a:t>
            </a:r>
          </a:p>
        </p:txBody>
      </p:sp>
    </p:spTree>
    <p:extLst>
      <p:ext uri="{BB962C8B-B14F-4D97-AF65-F5344CB8AC3E}">
        <p14:creationId xmlns:p14="http://schemas.microsoft.com/office/powerpoint/2010/main" val="3482213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668598-DCB9-DC49-B765-9F5B0B07A6D2}"/>
              </a:ext>
            </a:extLst>
          </p:cNvPr>
          <p:cNvSpPr>
            <a:spLocks noGrp="1"/>
          </p:cNvSpPr>
          <p:nvPr>
            <p:ph type="dt" sz="half" idx="10"/>
          </p:nvPr>
        </p:nvSpPr>
        <p:spPr>
          <a:xfrm>
            <a:off x="755576" y="6356350"/>
            <a:ext cx="1835224" cy="365125"/>
          </a:xfrm>
        </p:spPr>
        <p:txBody>
          <a:bodyPr/>
          <a:lstStyle/>
          <a:p>
            <a:fld id="{AC71D93D-181F-4D1C-8464-A614EBB6AAAC}" type="datetime1">
              <a:rPr lang="ru-RU" smtClean="0"/>
              <a:pPr/>
              <a:t>20.03.2019</a:t>
            </a:fld>
            <a:endParaRPr lang="ru-RU"/>
          </a:p>
        </p:txBody>
      </p:sp>
      <p:sp>
        <p:nvSpPr>
          <p:cNvPr id="5" name="Footer Placeholder 4">
            <a:extLst>
              <a:ext uri="{FF2B5EF4-FFF2-40B4-BE49-F238E27FC236}">
                <a16:creationId xmlns:a16="http://schemas.microsoft.com/office/drawing/2014/main" id="{F562E80D-13BD-2646-AFDE-BD3A7A5358C9}"/>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07265AB-71E8-2941-9B56-8503F4B67819}"/>
              </a:ext>
            </a:extLst>
          </p:cNvPr>
          <p:cNvSpPr>
            <a:spLocks noGrp="1"/>
          </p:cNvSpPr>
          <p:nvPr>
            <p:ph type="sldNum" sz="quarter" idx="12"/>
          </p:nvPr>
        </p:nvSpPr>
        <p:spPr>
          <a:xfrm>
            <a:off x="5486400" y="6597352"/>
            <a:ext cx="2109936" cy="260648"/>
          </a:xfrm>
        </p:spPr>
        <p:txBody>
          <a:bodyPr/>
          <a:lstStyle/>
          <a:p>
            <a:fld id="{87DCAC94-A3A0-449A-A150-0B00F71F960E}" type="slidenum">
              <a:rPr lang="ru-RU" smtClean="0"/>
              <a:pPr/>
              <a:t>7</a:t>
            </a:fld>
            <a:endParaRPr lang="ru-RU"/>
          </a:p>
        </p:txBody>
      </p:sp>
      <p:sp>
        <p:nvSpPr>
          <p:cNvPr id="7" name="Заголовок 1">
            <a:extLst>
              <a:ext uri="{FF2B5EF4-FFF2-40B4-BE49-F238E27FC236}">
                <a16:creationId xmlns:a16="http://schemas.microsoft.com/office/drawing/2014/main" id="{F0B58BD1-D411-9E45-BD03-981C6B4F4775}"/>
              </a:ext>
            </a:extLst>
          </p:cNvPr>
          <p:cNvSpPr>
            <a:spLocks noGrp="1"/>
          </p:cNvSpPr>
          <p:nvPr>
            <p:ph type="title"/>
          </p:nvPr>
        </p:nvSpPr>
        <p:spPr>
          <a:xfrm>
            <a:off x="0" y="0"/>
            <a:ext cx="9144000" cy="588722"/>
          </a:xfrm>
          <a:gradFill flip="none" rotWithShape="1">
            <a:gsLst>
              <a:gs pos="0">
                <a:schemeClr val="tx2"/>
              </a:gs>
              <a:gs pos="100000">
                <a:schemeClr val="accent1"/>
              </a:gs>
            </a:gsLst>
            <a:lin ang="0" scaled="1"/>
            <a:tileRect/>
          </a:gradFill>
          <a:ln w="25400">
            <a:noFill/>
          </a:ln>
        </p:spPr>
        <p:txBody>
          <a:bodyPr>
            <a:noAutofit/>
          </a:bodyPr>
          <a:lstStyle/>
          <a:p>
            <a:r>
              <a:rPr lang="ru-RU" sz="3600" b="1" dirty="0">
                <a:solidFill>
                  <a:schemeClr val="bg1"/>
                </a:solidFill>
              </a:rPr>
              <a:t>Сферическое обжатие карбида бора</a:t>
            </a:r>
          </a:p>
        </p:txBody>
      </p:sp>
      <p:pic>
        <p:nvPicPr>
          <p:cNvPr id="9" name="Picture 8">
            <a:extLst>
              <a:ext uri="{FF2B5EF4-FFF2-40B4-BE49-F238E27FC236}">
                <a16:creationId xmlns:a16="http://schemas.microsoft.com/office/drawing/2014/main" id="{18F84451-8DAA-5E40-87B1-0F2B0B814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2" y="709707"/>
            <a:ext cx="8748215" cy="2791301"/>
          </a:xfrm>
          <a:prstGeom prst="rect">
            <a:avLst/>
          </a:prstGeom>
        </p:spPr>
      </p:pic>
      <p:sp>
        <p:nvSpPr>
          <p:cNvPr id="10" name="TextBox 9">
            <a:extLst>
              <a:ext uri="{FF2B5EF4-FFF2-40B4-BE49-F238E27FC236}">
                <a16:creationId xmlns:a16="http://schemas.microsoft.com/office/drawing/2014/main" id="{A8DB94B1-1E7A-9C4E-AC43-3FF590F593DB}"/>
              </a:ext>
            </a:extLst>
          </p:cNvPr>
          <p:cNvSpPr txBox="1"/>
          <p:nvPr/>
        </p:nvSpPr>
        <p:spPr>
          <a:xfrm>
            <a:off x="134864" y="4530521"/>
            <a:ext cx="4365128" cy="1569660"/>
          </a:xfrm>
          <a:prstGeom prst="rect">
            <a:avLst/>
          </a:prstGeom>
          <a:noFill/>
        </p:spPr>
        <p:txBody>
          <a:bodyPr wrap="square" rtlCol="0">
            <a:spAutoFit/>
          </a:bodyPr>
          <a:lstStyle/>
          <a:p>
            <a:pPr marL="285750" indent="-285750" algn="just">
              <a:buFont typeface="Arial" panose="020B0604020202020204" pitchFamily="34" charset="0"/>
              <a:buChar char="•"/>
            </a:pPr>
            <a:r>
              <a:rPr lang="ru-RU" sz="1600" dirty="0"/>
              <a:t>Внешний радиус конструкции 57.8 мм</a:t>
            </a:r>
          </a:p>
          <a:p>
            <a:pPr marL="285750" indent="-285750" algn="just">
              <a:buFont typeface="Arial" panose="020B0604020202020204" pitchFamily="34" charset="0"/>
              <a:buChar char="•"/>
            </a:pPr>
            <a:r>
              <a:rPr lang="ru-RU" sz="1600" dirty="0"/>
              <a:t>Оболочка из оргстекла (толщина 5.9 мм)</a:t>
            </a:r>
          </a:p>
          <a:p>
            <a:pPr marL="285750" indent="-285750" algn="just">
              <a:buFont typeface="Arial" panose="020B0604020202020204" pitchFamily="34" charset="0"/>
              <a:buChar char="•"/>
            </a:pPr>
            <a:r>
              <a:rPr lang="ru-RU" sz="1600" dirty="0"/>
              <a:t>Оболочка из ВВ </a:t>
            </a:r>
            <a:r>
              <a:rPr lang="en-US" sz="1600" dirty="0"/>
              <a:t>PBX-9404</a:t>
            </a:r>
            <a:r>
              <a:rPr lang="ru-RU" sz="1600" dirty="0"/>
              <a:t> (толщина 11.8 мм)</a:t>
            </a:r>
          </a:p>
          <a:p>
            <a:pPr marL="285750" indent="-285750" algn="just">
              <a:buFont typeface="Arial" panose="020B0604020202020204" pitchFamily="34" charset="0"/>
              <a:buChar char="•"/>
            </a:pPr>
            <a:r>
              <a:rPr lang="ru-RU" sz="1600" dirty="0"/>
              <a:t>Оболочка из карбида бора (толщина 5 мм)</a:t>
            </a:r>
          </a:p>
          <a:p>
            <a:pPr marL="285750" indent="-285750" algn="just">
              <a:buFont typeface="Arial" panose="020B0604020202020204" pitchFamily="34" charset="0"/>
              <a:buChar char="•"/>
            </a:pPr>
            <a:r>
              <a:rPr lang="ru-RU" sz="1600" dirty="0"/>
              <a:t>Оболочка из свинца (толщина 3 мм)</a:t>
            </a:r>
          </a:p>
          <a:p>
            <a:pPr marL="285750" indent="-285750" algn="just">
              <a:buFont typeface="Arial" panose="020B0604020202020204" pitchFamily="34" charset="0"/>
              <a:buChar char="•"/>
            </a:pPr>
            <a:r>
              <a:rPr lang="ru-RU" sz="1600" dirty="0"/>
              <a:t>Одноточечное инициирование</a:t>
            </a:r>
          </a:p>
        </p:txBody>
      </p:sp>
      <p:sp>
        <p:nvSpPr>
          <p:cNvPr id="12" name="TextBox 11">
            <a:extLst>
              <a:ext uri="{FF2B5EF4-FFF2-40B4-BE49-F238E27FC236}">
                <a16:creationId xmlns:a16="http://schemas.microsoft.com/office/drawing/2014/main" id="{D036B9B6-AC44-814C-BC65-0B28CBAB6305}"/>
              </a:ext>
            </a:extLst>
          </p:cNvPr>
          <p:cNvSpPr txBox="1"/>
          <p:nvPr/>
        </p:nvSpPr>
        <p:spPr>
          <a:xfrm>
            <a:off x="136677" y="3668747"/>
            <a:ext cx="4361492" cy="892552"/>
          </a:xfrm>
          <a:prstGeom prst="rect">
            <a:avLst/>
          </a:prstGeom>
          <a:noFill/>
        </p:spPr>
        <p:txBody>
          <a:bodyPr wrap="square" rtlCol="0">
            <a:spAutoFit/>
          </a:bodyPr>
          <a:lstStyle/>
          <a:p>
            <a:r>
              <a:rPr lang="ru-RU" sz="2000" b="1" dirty="0"/>
              <a:t>Постановка (РФЯЦ ВНИИЭФ)</a:t>
            </a:r>
            <a:endParaRPr lang="en-US" sz="2000" b="1" dirty="0"/>
          </a:p>
          <a:p>
            <a:r>
              <a:rPr lang="ru-RU" sz="1600" dirty="0"/>
              <a:t>В. А. Аринин, Г. Я. Карпенко, В. В. </a:t>
            </a:r>
            <a:r>
              <a:rPr lang="ru-RU" sz="1600" dirty="0" err="1"/>
              <a:t>Ковалдов</a:t>
            </a:r>
            <a:r>
              <a:rPr lang="ru-RU" sz="1600" dirty="0"/>
              <a:t>, </a:t>
            </a:r>
          </a:p>
          <a:p>
            <a:r>
              <a:rPr lang="ru-RU" sz="1600" dirty="0"/>
              <a:t>А В. Нефедов, К. Н. Панов, С. Ю. </a:t>
            </a:r>
            <a:r>
              <a:rPr lang="ru-RU" sz="1600" dirty="0" err="1"/>
              <a:t>Согрин</a:t>
            </a:r>
            <a:endParaRPr lang="ru-RU" sz="1600" dirty="0"/>
          </a:p>
        </p:txBody>
      </p:sp>
      <p:sp>
        <p:nvSpPr>
          <p:cNvPr id="13" name="TextBox 12">
            <a:extLst>
              <a:ext uri="{FF2B5EF4-FFF2-40B4-BE49-F238E27FC236}">
                <a16:creationId xmlns:a16="http://schemas.microsoft.com/office/drawing/2014/main" id="{17D6C402-3202-C440-A974-308B4F05A06E}"/>
              </a:ext>
            </a:extLst>
          </p:cNvPr>
          <p:cNvSpPr txBox="1"/>
          <p:nvPr/>
        </p:nvSpPr>
        <p:spPr>
          <a:xfrm>
            <a:off x="4571999" y="3667826"/>
            <a:ext cx="4230092" cy="400110"/>
          </a:xfrm>
          <a:prstGeom prst="rect">
            <a:avLst/>
          </a:prstGeom>
          <a:noFill/>
        </p:spPr>
        <p:txBody>
          <a:bodyPr wrap="square" rtlCol="0">
            <a:spAutoFit/>
          </a:bodyPr>
          <a:lstStyle/>
          <a:p>
            <a:r>
              <a:rPr lang="ru-RU" sz="2000" b="1" dirty="0"/>
              <a:t>Результаты</a:t>
            </a:r>
          </a:p>
        </p:txBody>
      </p:sp>
      <p:cxnSp>
        <p:nvCxnSpPr>
          <p:cNvPr id="15" name="Straight Connector 14">
            <a:extLst>
              <a:ext uri="{FF2B5EF4-FFF2-40B4-BE49-F238E27FC236}">
                <a16:creationId xmlns:a16="http://schemas.microsoft.com/office/drawing/2014/main" id="{156F10DB-576F-FC4E-B5BB-07AA51B865DF}"/>
              </a:ext>
            </a:extLst>
          </p:cNvPr>
          <p:cNvCxnSpPr>
            <a:cxnSpLocks/>
          </p:cNvCxnSpPr>
          <p:nvPr/>
        </p:nvCxnSpPr>
        <p:spPr>
          <a:xfrm>
            <a:off x="4499992" y="3725412"/>
            <a:ext cx="0" cy="25839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C1D0B6-E80D-C34E-83E8-9A666D56120A}"/>
              </a:ext>
            </a:extLst>
          </p:cNvPr>
          <p:cNvSpPr txBox="1"/>
          <p:nvPr/>
        </p:nvSpPr>
        <p:spPr>
          <a:xfrm>
            <a:off x="4535997" y="4048026"/>
            <a:ext cx="4410110" cy="2308324"/>
          </a:xfrm>
          <a:prstGeom prst="rect">
            <a:avLst/>
          </a:prstGeom>
          <a:noFill/>
        </p:spPr>
        <p:txBody>
          <a:bodyPr wrap="square" rtlCol="0">
            <a:spAutoFit/>
          </a:bodyPr>
          <a:lstStyle/>
          <a:p>
            <a:pPr marL="285750" indent="-285750" algn="just">
              <a:buFont typeface="Arial" panose="020B0604020202020204" pitchFamily="34" charset="0"/>
              <a:buChar char="•"/>
            </a:pPr>
            <a:r>
              <a:rPr lang="ru-RU" sz="1600" dirty="0"/>
              <a:t>Рентгенограммы в моменты времени 32.4 и 36.5 </a:t>
            </a:r>
            <a:r>
              <a:rPr lang="ru-RU" sz="1600" dirty="0" err="1"/>
              <a:t>мкс</a:t>
            </a:r>
            <a:r>
              <a:rPr lang="ru-RU" sz="1600" dirty="0"/>
              <a:t> после инициирования</a:t>
            </a:r>
          </a:p>
          <a:p>
            <a:pPr marL="285750" indent="-285750" algn="just">
              <a:buFont typeface="Arial" panose="020B0604020202020204" pitchFamily="34" charset="0"/>
              <a:buChar char="•"/>
            </a:pPr>
            <a:r>
              <a:rPr lang="ru-RU" sz="1600" dirty="0"/>
              <a:t>Различимы оболочки из карбида бора</a:t>
            </a:r>
            <a:r>
              <a:rPr lang="en-US" sz="1600" dirty="0"/>
              <a:t> (B</a:t>
            </a:r>
            <a:r>
              <a:rPr lang="en-US" sz="1600" baseline="-25000" dirty="0"/>
              <a:t>4</a:t>
            </a:r>
            <a:r>
              <a:rPr lang="en-US" sz="1600" dirty="0"/>
              <a:t>C)</a:t>
            </a:r>
            <a:r>
              <a:rPr lang="ru-RU" sz="1600" dirty="0"/>
              <a:t> и свинца</a:t>
            </a:r>
            <a:r>
              <a:rPr lang="en-US" sz="1600" dirty="0"/>
              <a:t> (</a:t>
            </a:r>
            <a:r>
              <a:rPr lang="en-US" sz="1600" dirty="0" err="1"/>
              <a:t>Pb</a:t>
            </a:r>
            <a:r>
              <a:rPr lang="en-US" sz="1600" dirty="0"/>
              <a:t>)</a:t>
            </a:r>
            <a:endParaRPr lang="ru-RU" sz="1600" dirty="0"/>
          </a:p>
          <a:p>
            <a:pPr marL="285750" indent="-285750" algn="just">
              <a:buFont typeface="Arial" panose="020B0604020202020204" pitchFamily="34" charset="0"/>
              <a:buChar char="•"/>
            </a:pPr>
            <a:r>
              <a:rPr lang="ru-RU" sz="1600" dirty="0"/>
              <a:t>В области инициирования возникает кратер</a:t>
            </a:r>
          </a:p>
          <a:p>
            <a:pPr marL="285750" indent="-285750" algn="just">
              <a:buFont typeface="Arial" panose="020B0604020202020204" pitchFamily="34" charset="0"/>
              <a:buChar char="•"/>
            </a:pPr>
            <a:r>
              <a:rPr lang="ru-RU" sz="1600" dirty="0"/>
              <a:t>В области схождения волны детонации оболочка из </a:t>
            </a:r>
            <a:r>
              <a:rPr lang="en-US" sz="1600" dirty="0"/>
              <a:t>B</a:t>
            </a:r>
            <a:r>
              <a:rPr lang="en-US" sz="1600" baseline="-25000" dirty="0"/>
              <a:t>4</a:t>
            </a:r>
            <a:r>
              <a:rPr lang="en-US" sz="1600" dirty="0"/>
              <a:t>C</a:t>
            </a:r>
            <a:r>
              <a:rPr lang="ru-RU" sz="1600" dirty="0"/>
              <a:t> приобретает плоскую форму</a:t>
            </a:r>
          </a:p>
          <a:p>
            <a:pPr marL="285750" indent="-285750" algn="just">
              <a:buFont typeface="Arial" panose="020B0604020202020204" pitchFamily="34" charset="0"/>
              <a:buChar char="•"/>
            </a:pPr>
            <a:r>
              <a:rPr lang="ru-RU" sz="1600" dirty="0"/>
              <a:t>Внутренняя и внешняя поверхность оболочки из </a:t>
            </a:r>
            <a:r>
              <a:rPr lang="en-US" sz="1600" dirty="0"/>
              <a:t>B</a:t>
            </a:r>
            <a:r>
              <a:rPr lang="en-US" sz="1600" baseline="-25000" dirty="0"/>
              <a:t>4</a:t>
            </a:r>
            <a:r>
              <a:rPr lang="en-US" sz="1600" dirty="0"/>
              <a:t>C </a:t>
            </a:r>
            <a:r>
              <a:rPr lang="ru-RU" sz="1600" dirty="0"/>
              <a:t>имеет возмущения</a:t>
            </a:r>
          </a:p>
        </p:txBody>
      </p:sp>
    </p:spTree>
    <p:extLst>
      <p:ext uri="{BB962C8B-B14F-4D97-AF65-F5344CB8AC3E}">
        <p14:creationId xmlns:p14="http://schemas.microsoft.com/office/powerpoint/2010/main" val="40606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p:nvSpPr>
        <p:spPr>
          <a:xfrm>
            <a:off x="1475656" y="2705725"/>
            <a:ext cx="6192688" cy="1446550"/>
          </a:xfrm>
          <a:prstGeom prst="rect">
            <a:avLst/>
          </a:prstGeom>
          <a:noFill/>
        </p:spPr>
        <p:txBody>
          <a:bodyPr wrap="square" rtlCol="0">
            <a:spAutoFit/>
          </a:bodyPr>
          <a:lstStyle/>
          <a:p>
            <a:pPr algn="ctr"/>
            <a:r>
              <a:rPr lang="ru-RU" sz="4400" b="1" dirty="0">
                <a:solidFill>
                  <a:schemeClr val="bg1"/>
                </a:solidFill>
              </a:rPr>
              <a:t>Моделирование карбида бора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4813003" y="2220833"/>
            <a:ext cx="3553734" cy="400110"/>
          </a:xfrm>
          <a:prstGeom prst="rect">
            <a:avLst/>
          </a:prstGeom>
          <a:noFill/>
        </p:spPr>
        <p:txBody>
          <a:bodyPr wrap="square" rtlCol="0">
            <a:spAutoFit/>
          </a:bodyPr>
          <a:lstStyle/>
          <a:p>
            <a:r>
              <a:rPr lang="ru-RU" sz="2000" b="1" dirty="0">
                <a:latin typeface="Calibri" pitchFamily="34" charset="0"/>
                <a:cs typeface="Calibri" pitchFamily="34" charset="0"/>
              </a:rPr>
              <a:t>Накопление повреждений:</a:t>
            </a:r>
          </a:p>
        </p:txBody>
      </p:sp>
      <mc:AlternateContent xmlns:mc="http://schemas.openxmlformats.org/markup-compatibility/2006" xmlns:a14="http://schemas.microsoft.com/office/drawing/2010/main">
        <mc:Choice Requires="a14">
          <p:sp>
            <p:nvSpPr>
              <p:cNvPr id="55" name="TextBox 54"/>
              <p:cNvSpPr txBox="1"/>
              <p:nvPr/>
            </p:nvSpPr>
            <p:spPr>
              <a:xfrm>
                <a:off x="4878504" y="2950738"/>
                <a:ext cx="1437958" cy="7818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a:rPr>
                        <m:t>𝑫</m:t>
                      </m:r>
                      <m:r>
                        <a:rPr lang="en-US" b="1" i="1">
                          <a:latin typeface="Cambria Math"/>
                        </a:rPr>
                        <m:t>=</m:t>
                      </m:r>
                      <m:nary>
                        <m:naryPr>
                          <m:chr m:val="∑"/>
                          <m:subHide m:val="on"/>
                          <m:supHide m:val="on"/>
                          <m:ctrlPr>
                            <a:rPr lang="en-US" b="1" i="1">
                              <a:latin typeface="Cambria Math" panose="02040503050406030204" pitchFamily="18" charset="0"/>
                            </a:rPr>
                          </m:ctrlPr>
                        </m:naryPr>
                        <m:sub/>
                        <m:sup/>
                        <m:e>
                          <m:f>
                            <m:fPr>
                              <m:ctrlPr>
                                <a:rPr lang="en-US" b="1" i="1">
                                  <a:latin typeface="Cambria Math" panose="02040503050406030204" pitchFamily="18" charset="0"/>
                                </a:rPr>
                              </m:ctrlPr>
                            </m:fPr>
                            <m:num>
                              <m:r>
                                <a:rPr lang="en-US" b="1" i="1">
                                  <a:latin typeface="Cambria Math"/>
                                </a:rPr>
                                <m:t>𝚫</m:t>
                              </m:r>
                              <m:sSub>
                                <m:sSubPr>
                                  <m:ctrlPr>
                                    <a:rPr lang="en-US" b="1" i="1">
                                      <a:latin typeface="Cambria Math" panose="02040503050406030204" pitchFamily="18" charset="0"/>
                                    </a:rPr>
                                  </m:ctrlPr>
                                </m:sSubPr>
                                <m:e>
                                  <m:r>
                                    <a:rPr lang="en-US" b="1" i="1">
                                      <a:latin typeface="Cambria Math"/>
                                    </a:rPr>
                                    <m:t>𝜺</m:t>
                                  </m:r>
                                </m:e>
                                <m:sub>
                                  <m:r>
                                    <a:rPr lang="en-US" b="1" i="1">
                                      <a:latin typeface="Cambria Math"/>
                                    </a:rPr>
                                    <m:t>𝒑</m:t>
                                  </m:r>
                                </m:sub>
                              </m:sSub>
                            </m:num>
                            <m:den>
                              <m:sSubSup>
                                <m:sSubSupPr>
                                  <m:ctrlPr>
                                    <a:rPr lang="en-US" b="1" i="1">
                                      <a:latin typeface="Cambria Math" panose="02040503050406030204" pitchFamily="18" charset="0"/>
                                    </a:rPr>
                                  </m:ctrlPr>
                                </m:sSubSupPr>
                                <m:e>
                                  <m:r>
                                    <a:rPr lang="en-US" b="1" i="1">
                                      <a:latin typeface="Cambria Math"/>
                                    </a:rPr>
                                    <m:t>𝜺</m:t>
                                  </m:r>
                                </m:e>
                                <m:sub>
                                  <m:r>
                                    <a:rPr lang="en-US" b="1" i="1">
                                      <a:latin typeface="Cambria Math"/>
                                    </a:rPr>
                                    <m:t>𝒑</m:t>
                                  </m:r>
                                </m:sub>
                                <m:sup>
                                  <m:r>
                                    <a:rPr lang="en-US" b="1" i="1">
                                      <a:latin typeface="Cambria Math"/>
                                    </a:rPr>
                                    <m:t>𝒇</m:t>
                                  </m:r>
                                </m:sup>
                              </m:sSubSup>
                            </m:den>
                          </m:f>
                        </m:e>
                      </m:nary>
                    </m:oMath>
                  </m:oMathPara>
                </a14:m>
                <a:endParaRPr lang="en-US" b="1" dirty="0"/>
              </a:p>
            </p:txBody>
          </p:sp>
        </mc:Choice>
        <mc:Fallback xmlns="">
          <p:sp>
            <p:nvSpPr>
              <p:cNvPr id="55" name="TextBox 54"/>
              <p:cNvSpPr txBox="1">
                <a:spLocks noRot="1" noChangeAspect="1" noMove="1" noResize="1" noEditPoints="1" noAdjustHandles="1" noChangeArrowheads="1" noChangeShapeType="1" noTextEdit="1"/>
              </p:cNvSpPr>
              <p:nvPr/>
            </p:nvSpPr>
            <p:spPr>
              <a:xfrm>
                <a:off x="4878504" y="2950738"/>
                <a:ext cx="1437958" cy="781881"/>
              </a:xfrm>
              <a:prstGeom prst="rect">
                <a:avLst/>
              </a:prstGeom>
              <a:blipFill>
                <a:blip r:embed="rId3"/>
                <a:stretch>
                  <a:fillRect l="-19469" t="-117460" r="-1770" b="-161905"/>
                </a:stretch>
              </a:blipFill>
            </p:spPr>
            <p:txBody>
              <a:bodyPr/>
              <a:lstStyle/>
              <a:p>
                <a:r>
                  <a:rPr lang="ru-RU">
                    <a:noFill/>
                  </a:rPr>
                  <a:t> </a:t>
                </a:r>
              </a:p>
            </p:txBody>
          </p:sp>
        </mc:Fallback>
      </mc:AlternateContent>
      <p:sp>
        <p:nvSpPr>
          <p:cNvPr id="56" name="TextBox 55"/>
          <p:cNvSpPr txBox="1"/>
          <p:nvPr/>
        </p:nvSpPr>
        <p:spPr>
          <a:xfrm>
            <a:off x="6980715" y="3431902"/>
            <a:ext cx="1880529" cy="1077218"/>
          </a:xfrm>
          <a:prstGeom prst="rect">
            <a:avLst/>
          </a:prstGeom>
          <a:noFill/>
        </p:spPr>
        <p:txBody>
          <a:bodyPr wrap="square" rtlCol="0">
            <a:spAutoFit/>
          </a:bodyPr>
          <a:lstStyle/>
          <a:p>
            <a:r>
              <a:rPr lang="ru-RU" sz="1600" dirty="0">
                <a:latin typeface="Calibri" pitchFamily="34" charset="0"/>
                <a:cs typeface="Calibri" pitchFamily="34" charset="0"/>
              </a:rPr>
              <a:t>Пластическая деформация разрушенного</a:t>
            </a:r>
          </a:p>
          <a:p>
            <a:r>
              <a:rPr lang="ru-RU" sz="1600" dirty="0">
                <a:latin typeface="Calibri" pitchFamily="34" charset="0"/>
                <a:cs typeface="Calibri" pitchFamily="34" charset="0"/>
              </a:rPr>
              <a:t>материала</a:t>
            </a:r>
            <a:endParaRPr lang="en-US" sz="1600" dirty="0">
              <a:latin typeface="Calibri" pitchFamily="34" charset="0"/>
              <a:cs typeface="Calibri" pitchFamily="34" charset="0"/>
            </a:endParaRPr>
          </a:p>
        </p:txBody>
      </p:sp>
      <p:cxnSp>
        <p:nvCxnSpPr>
          <p:cNvPr id="57" name="Прямая со стрелкой 56"/>
          <p:cNvCxnSpPr/>
          <p:nvPr/>
        </p:nvCxnSpPr>
        <p:spPr bwMode="auto">
          <a:xfrm flipH="1" flipV="1">
            <a:off x="6268257" y="3518164"/>
            <a:ext cx="698479" cy="96423"/>
          </a:xfrm>
          <a:prstGeom prst="straightConnector1">
            <a:avLst/>
          </a:prstGeom>
          <a:noFill/>
          <a:ln w="28575" cap="flat" cmpd="sng" algn="ctr">
            <a:solidFill>
              <a:schemeClr val="tx1"/>
            </a:solidFill>
            <a:prstDash val="solid"/>
            <a:round/>
            <a:headEnd type="none" w="med" len="med"/>
            <a:tailEnd type="triangle" w="med" len="med"/>
          </a:ln>
          <a:effectLst/>
        </p:spPr>
      </p:cxnSp>
      <p:sp>
        <p:nvSpPr>
          <p:cNvPr id="58" name="TextBox 57"/>
          <p:cNvSpPr txBox="1"/>
          <p:nvPr/>
        </p:nvSpPr>
        <p:spPr>
          <a:xfrm>
            <a:off x="6953611" y="2567806"/>
            <a:ext cx="1836204" cy="830997"/>
          </a:xfrm>
          <a:prstGeom prst="rect">
            <a:avLst/>
          </a:prstGeom>
          <a:noFill/>
        </p:spPr>
        <p:txBody>
          <a:bodyPr wrap="square" rtlCol="0">
            <a:spAutoFit/>
          </a:bodyPr>
          <a:lstStyle/>
          <a:p>
            <a:r>
              <a:rPr lang="ru-RU" sz="1600" dirty="0">
                <a:latin typeface="Calibri" pitchFamily="34" charset="0"/>
                <a:cs typeface="Calibri" pitchFamily="34" charset="0"/>
              </a:rPr>
              <a:t>Приращение пластических деформаций</a:t>
            </a:r>
            <a:endParaRPr lang="en-US" sz="1600" dirty="0">
              <a:latin typeface="Calibri" pitchFamily="34" charset="0"/>
              <a:cs typeface="Calibri" pitchFamily="34" charset="0"/>
            </a:endParaRPr>
          </a:p>
        </p:txBody>
      </p:sp>
      <p:cxnSp>
        <p:nvCxnSpPr>
          <p:cNvPr id="59" name="Прямая со стрелкой 58"/>
          <p:cNvCxnSpPr/>
          <p:nvPr/>
        </p:nvCxnSpPr>
        <p:spPr bwMode="auto">
          <a:xfrm flipH="1">
            <a:off x="6332333" y="3038358"/>
            <a:ext cx="562395" cy="87621"/>
          </a:xfrm>
          <a:prstGeom prst="straightConnector1">
            <a:avLst/>
          </a:prstGeom>
          <a:noFill/>
          <a:ln w="28575" cap="flat" cmpd="sng" algn="ctr">
            <a:solidFill>
              <a:schemeClr val="tx1"/>
            </a:solidFill>
            <a:prstDash val="solid"/>
            <a:round/>
            <a:headEnd type="none" w="med" len="med"/>
            <a:tailEnd type="triangle" w="med" len="med"/>
          </a:ln>
          <a:effectLst/>
        </p:spPr>
      </p:cxnSp>
      <p:grpSp>
        <p:nvGrpSpPr>
          <p:cNvPr id="9" name="Group 8">
            <a:extLst>
              <a:ext uri="{FF2B5EF4-FFF2-40B4-BE49-F238E27FC236}">
                <a16:creationId xmlns:a16="http://schemas.microsoft.com/office/drawing/2014/main" id="{F7CA7CA4-2974-1440-BBC8-02D949E4BEFD}"/>
              </a:ext>
            </a:extLst>
          </p:cNvPr>
          <p:cNvGrpSpPr/>
          <p:nvPr/>
        </p:nvGrpSpPr>
        <p:grpSpPr>
          <a:xfrm>
            <a:off x="3464344" y="4700174"/>
            <a:ext cx="5347568" cy="819840"/>
            <a:chOff x="3726620" y="4530682"/>
            <a:chExt cx="5347568" cy="819840"/>
          </a:xfrm>
        </p:grpSpPr>
        <mc:AlternateContent xmlns:mc="http://schemas.openxmlformats.org/markup-compatibility/2006" xmlns:a14="http://schemas.microsoft.com/office/drawing/2010/main">
          <mc:Choice Requires="a14">
            <p:sp>
              <p:nvSpPr>
                <p:cNvPr id="65" name="Прямоугольник 64"/>
                <p:cNvSpPr/>
                <p:nvPr/>
              </p:nvSpPr>
              <p:spPr>
                <a:xfrm>
                  <a:off x="3726620" y="4822722"/>
                  <a:ext cx="7232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a:rPr>
                                  <m:t>𝝈</m:t>
                                </m:r>
                              </m:e>
                            </m:acc>
                          </m:e>
                          <m:sub>
                            <m:r>
                              <a:rPr lang="en-US" b="1" i="1">
                                <a:latin typeface="Cambria Math"/>
                              </a:rPr>
                              <m:t>𝒆</m:t>
                            </m:r>
                          </m:sub>
                        </m:sSub>
                        <m:r>
                          <a:rPr lang="en-US" b="1" i="1">
                            <a:latin typeface="Cambria Math"/>
                          </a:rPr>
                          <m:t>=</m:t>
                        </m:r>
                      </m:oMath>
                    </m:oMathPara>
                  </a14:m>
                  <a:endParaRPr lang="en-US" b="1" dirty="0"/>
                </a:p>
              </p:txBody>
            </p:sp>
          </mc:Choice>
          <mc:Fallback xmlns="">
            <p:sp>
              <p:nvSpPr>
                <p:cNvPr id="65" name="Прямоугольник 64"/>
                <p:cNvSpPr>
                  <a:spLocks noRot="1" noChangeAspect="1" noMove="1" noResize="1" noEditPoints="1" noAdjustHandles="1" noChangeArrowheads="1" noChangeShapeType="1" noTextEdit="1"/>
                </p:cNvSpPr>
                <p:nvPr/>
              </p:nvSpPr>
              <p:spPr>
                <a:xfrm>
                  <a:off x="3726620" y="4822722"/>
                  <a:ext cx="723211" cy="369332"/>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325452" y="4530682"/>
                  <a:ext cx="4748736" cy="819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1600" b="1" i="1">
                                <a:latin typeface="Cambria Math" panose="02040503050406030204" pitchFamily="18" charset="0"/>
                              </a:rPr>
                            </m:ctrlPr>
                          </m:radPr>
                          <m:deg/>
                          <m:e>
                            <m:f>
                              <m:fPr>
                                <m:ctrlPr>
                                  <a:rPr lang="en-US" sz="1600" b="1" i="1">
                                    <a:latin typeface="Cambria Math" panose="02040503050406030204" pitchFamily="18" charset="0"/>
                                  </a:rPr>
                                </m:ctrlPr>
                              </m:fPr>
                              <m:num>
                                <m:r>
                                  <a:rPr lang="en-US" sz="1600" b="1" i="1">
                                    <a:latin typeface="Cambria Math"/>
                                  </a:rPr>
                                  <m:t>𝟏</m:t>
                                </m:r>
                              </m:num>
                              <m:den>
                                <m:r>
                                  <a:rPr lang="en-US" sz="1600" b="1" i="1">
                                    <a:latin typeface="Cambria Math"/>
                                  </a:rPr>
                                  <m:t>𝟐</m:t>
                                </m:r>
                              </m:den>
                            </m:f>
                            <m:d>
                              <m:dPr>
                                <m:begChr m:val="["/>
                                <m:endChr m:val="]"/>
                                <m:ctrlPr>
                                  <a:rPr lang="en-US" sz="1600" b="1" i="1">
                                    <a:latin typeface="Cambria Math" panose="02040503050406030204" pitchFamily="18" charset="0"/>
                                  </a:rPr>
                                </m:ctrlPr>
                              </m:dPr>
                              <m:e>
                                <m:eqArr>
                                  <m:eqArrPr>
                                    <m:ctrlPr>
                                      <a:rPr lang="en-US" sz="1600" b="1" i="1">
                                        <a:latin typeface="Cambria Math" panose="02040503050406030204" pitchFamily="18" charset="0"/>
                                      </a:rPr>
                                    </m:ctrlPr>
                                  </m:eqArrPr>
                                  <m:e>
                                    <m:sSup>
                                      <m:sSupPr>
                                        <m:ctrlPr>
                                          <a:rPr lang="en-US" sz="1600" b="1" i="1">
                                            <a:latin typeface="Cambria Math" panose="02040503050406030204" pitchFamily="18" charset="0"/>
                                          </a:rPr>
                                        </m:ctrlPr>
                                      </m:sSupPr>
                                      <m:e>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acc>
                                                  <m:accPr>
                                                    <m:chr m:val="̂"/>
                                                    <m:ctrlPr>
                                                      <a:rPr lang="en-US" sz="1600" b="1" i="1">
                                                        <a:latin typeface="Cambria Math" panose="02040503050406030204" pitchFamily="18" charset="0"/>
                                                      </a:rPr>
                                                    </m:ctrlPr>
                                                  </m:accPr>
                                                  <m:e>
                                                    <m:r>
                                                      <a:rPr lang="en-US" sz="1600" b="1" i="1">
                                                        <a:latin typeface="Cambria Math"/>
                                                      </a:rPr>
                                                      <m:t>𝑺</m:t>
                                                    </m:r>
                                                  </m:e>
                                                </m:acc>
                                              </m:e>
                                              <m:sub>
                                                <m:r>
                                                  <a:rPr lang="en-US" sz="1600" b="1" i="1">
                                                    <a:latin typeface="Cambria Math"/>
                                                  </a:rPr>
                                                  <m:t>𝒙𝒙</m:t>
                                                </m:r>
                                              </m:sub>
                                            </m:sSub>
                                            <m:r>
                                              <a:rPr lang="en-US" sz="1600" b="1" i="1">
                                                <a:latin typeface="Cambria Math"/>
                                              </a:rPr>
                                              <m:t>−</m:t>
                                            </m:r>
                                            <m:sSub>
                                              <m:sSubPr>
                                                <m:ctrlPr>
                                                  <a:rPr lang="en-US" sz="1600" b="1" i="1">
                                                    <a:latin typeface="Cambria Math" panose="02040503050406030204" pitchFamily="18" charset="0"/>
                                                  </a:rPr>
                                                </m:ctrlPr>
                                              </m:sSubPr>
                                              <m:e>
                                                <m:acc>
                                                  <m:accPr>
                                                    <m:chr m:val="̂"/>
                                                    <m:ctrlPr>
                                                      <a:rPr lang="en-US" sz="1600" b="1" i="1">
                                                        <a:latin typeface="Cambria Math" panose="02040503050406030204" pitchFamily="18" charset="0"/>
                                                      </a:rPr>
                                                    </m:ctrlPr>
                                                  </m:accPr>
                                                  <m:e>
                                                    <m:r>
                                                      <a:rPr lang="en-US" sz="1600" b="1" i="1">
                                                        <a:latin typeface="Cambria Math"/>
                                                      </a:rPr>
                                                      <m:t>𝑺</m:t>
                                                    </m:r>
                                                  </m:e>
                                                </m:acc>
                                              </m:e>
                                              <m:sub>
                                                <m:r>
                                                  <a:rPr lang="en-US" sz="1600" b="1" i="1">
                                                    <a:latin typeface="Cambria Math"/>
                                                  </a:rPr>
                                                  <m:t>𝒚𝒚</m:t>
                                                </m:r>
                                              </m:sub>
                                            </m:sSub>
                                          </m:e>
                                        </m:d>
                                      </m:e>
                                      <m:sup>
                                        <m:r>
                                          <a:rPr lang="en-US" sz="1600" b="1" i="1">
                                            <a:latin typeface="Cambria Math"/>
                                          </a:rPr>
                                          <m:t>𝟐</m:t>
                                        </m:r>
                                      </m:sup>
                                    </m:sSup>
                                    <m:r>
                                      <a:rPr lang="en-US" sz="1600" b="1" i="1">
                                        <a:latin typeface="Cambria Math"/>
                                      </a:rPr>
                                      <m:t>+</m:t>
                                    </m:r>
                                    <m:sSup>
                                      <m:sSupPr>
                                        <m:ctrlPr>
                                          <a:rPr lang="en-US" sz="1600" b="1" i="1">
                                            <a:latin typeface="Cambria Math" panose="02040503050406030204" pitchFamily="18" charset="0"/>
                                          </a:rPr>
                                        </m:ctrlPr>
                                      </m:sSupPr>
                                      <m:e>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acc>
                                                  <m:accPr>
                                                    <m:chr m:val="̂"/>
                                                    <m:ctrlPr>
                                                      <a:rPr lang="en-US" sz="1600" b="1" i="1">
                                                        <a:latin typeface="Cambria Math" panose="02040503050406030204" pitchFamily="18" charset="0"/>
                                                      </a:rPr>
                                                    </m:ctrlPr>
                                                  </m:accPr>
                                                  <m:e>
                                                    <m:r>
                                                      <a:rPr lang="en-US" sz="1600" b="1" i="1">
                                                        <a:latin typeface="Cambria Math"/>
                                                      </a:rPr>
                                                      <m:t>𝑺</m:t>
                                                    </m:r>
                                                  </m:e>
                                                </m:acc>
                                              </m:e>
                                              <m:sub>
                                                <m:r>
                                                  <a:rPr lang="en-US" sz="1600" b="1" i="1">
                                                    <a:latin typeface="Cambria Math"/>
                                                  </a:rPr>
                                                  <m:t>𝒚𝒚</m:t>
                                                </m:r>
                                              </m:sub>
                                            </m:sSub>
                                            <m:r>
                                              <a:rPr lang="en-US" sz="1600" b="1" i="1">
                                                <a:latin typeface="Cambria Math"/>
                                              </a:rPr>
                                              <m:t>−</m:t>
                                            </m:r>
                                            <m:sSub>
                                              <m:sSubPr>
                                                <m:ctrlPr>
                                                  <a:rPr lang="en-US" sz="1600" b="1" i="1">
                                                    <a:latin typeface="Cambria Math" panose="02040503050406030204" pitchFamily="18" charset="0"/>
                                                  </a:rPr>
                                                </m:ctrlPr>
                                              </m:sSubPr>
                                              <m:e>
                                                <m:acc>
                                                  <m:accPr>
                                                    <m:chr m:val="̂"/>
                                                    <m:ctrlPr>
                                                      <a:rPr lang="en-US" sz="1600" b="1" i="1">
                                                        <a:latin typeface="Cambria Math" panose="02040503050406030204" pitchFamily="18" charset="0"/>
                                                      </a:rPr>
                                                    </m:ctrlPr>
                                                  </m:accPr>
                                                  <m:e>
                                                    <m:r>
                                                      <a:rPr lang="en-US" sz="1600" b="1" i="1">
                                                        <a:latin typeface="Cambria Math"/>
                                                      </a:rPr>
                                                      <m:t>𝑺</m:t>
                                                    </m:r>
                                                  </m:e>
                                                </m:acc>
                                              </m:e>
                                              <m:sub>
                                                <m:r>
                                                  <a:rPr lang="en-US" sz="1600" b="1" i="1">
                                                    <a:latin typeface="Cambria Math"/>
                                                  </a:rPr>
                                                  <m:t>𝒛𝒛</m:t>
                                                </m:r>
                                              </m:sub>
                                            </m:sSub>
                                          </m:e>
                                        </m:d>
                                      </m:e>
                                      <m:sup>
                                        <m:r>
                                          <a:rPr lang="en-US" sz="1600" b="1" i="1">
                                            <a:latin typeface="Cambria Math"/>
                                          </a:rPr>
                                          <m:t>𝟐</m:t>
                                        </m:r>
                                      </m:sup>
                                    </m:sSup>
                                    <m:r>
                                      <a:rPr lang="en-US" sz="1600" b="1" i="1">
                                        <a:latin typeface="Cambria Math"/>
                                      </a:rPr>
                                      <m:t>+</m:t>
                                    </m:r>
                                    <m:sSup>
                                      <m:sSupPr>
                                        <m:ctrlPr>
                                          <a:rPr lang="en-US" sz="1600" b="1" i="1">
                                            <a:latin typeface="Cambria Math" panose="02040503050406030204" pitchFamily="18" charset="0"/>
                                          </a:rPr>
                                        </m:ctrlPr>
                                      </m:sSupPr>
                                      <m:e>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acc>
                                                  <m:accPr>
                                                    <m:chr m:val="̂"/>
                                                    <m:ctrlPr>
                                                      <a:rPr lang="en-US" sz="1600" b="1" i="1">
                                                        <a:latin typeface="Cambria Math" panose="02040503050406030204" pitchFamily="18" charset="0"/>
                                                      </a:rPr>
                                                    </m:ctrlPr>
                                                  </m:accPr>
                                                  <m:e>
                                                    <m:r>
                                                      <a:rPr lang="en-US" sz="1600" b="1" i="1">
                                                        <a:latin typeface="Cambria Math"/>
                                                      </a:rPr>
                                                      <m:t>𝑺</m:t>
                                                    </m:r>
                                                  </m:e>
                                                </m:acc>
                                              </m:e>
                                              <m:sub>
                                                <m:r>
                                                  <a:rPr lang="en-US" sz="1600" b="1" i="1">
                                                    <a:latin typeface="Cambria Math"/>
                                                  </a:rPr>
                                                  <m:t>𝒙𝒙</m:t>
                                                </m:r>
                                              </m:sub>
                                            </m:sSub>
                                            <m:r>
                                              <a:rPr lang="en-US" sz="1600" b="1" i="1">
                                                <a:latin typeface="Cambria Math"/>
                                              </a:rPr>
                                              <m:t>−</m:t>
                                            </m:r>
                                            <m:sSub>
                                              <m:sSubPr>
                                                <m:ctrlPr>
                                                  <a:rPr lang="en-US" sz="1600" b="1" i="1">
                                                    <a:latin typeface="Cambria Math" panose="02040503050406030204" pitchFamily="18" charset="0"/>
                                                  </a:rPr>
                                                </m:ctrlPr>
                                              </m:sSubPr>
                                              <m:e>
                                                <m:acc>
                                                  <m:accPr>
                                                    <m:chr m:val="̂"/>
                                                    <m:ctrlPr>
                                                      <a:rPr lang="en-US" sz="1600" b="1" i="1">
                                                        <a:latin typeface="Cambria Math" panose="02040503050406030204" pitchFamily="18" charset="0"/>
                                                      </a:rPr>
                                                    </m:ctrlPr>
                                                  </m:accPr>
                                                  <m:e>
                                                    <m:r>
                                                      <a:rPr lang="en-US" sz="1600" b="1" i="1">
                                                        <a:latin typeface="Cambria Math"/>
                                                      </a:rPr>
                                                      <m:t>𝑺</m:t>
                                                    </m:r>
                                                  </m:e>
                                                </m:acc>
                                              </m:e>
                                              <m:sub>
                                                <m:r>
                                                  <a:rPr lang="en-US" sz="1600" b="1" i="1">
                                                    <a:latin typeface="Cambria Math"/>
                                                  </a:rPr>
                                                  <m:t>𝒛𝒛</m:t>
                                                </m:r>
                                              </m:sub>
                                            </m:sSub>
                                          </m:e>
                                        </m:d>
                                      </m:e>
                                      <m:sup>
                                        <m:r>
                                          <a:rPr lang="en-US" sz="1600" b="1" i="1">
                                            <a:latin typeface="Cambria Math"/>
                                          </a:rPr>
                                          <m:t>𝟐</m:t>
                                        </m:r>
                                      </m:sup>
                                    </m:sSup>
                                    <m:r>
                                      <a:rPr lang="en-US" sz="1600" b="1" i="1">
                                        <a:latin typeface="Cambria Math"/>
                                      </a:rPr>
                                      <m:t>+</m:t>
                                    </m:r>
                                  </m:e>
                                  <m:e>
                                    <m:r>
                                      <a:rPr lang="en-US" sz="1600" b="1" i="1">
                                        <a:latin typeface="Cambria Math"/>
                                      </a:rPr>
                                      <m:t>+ </m:t>
                                    </m:r>
                                    <m:r>
                                      <a:rPr lang="en-US" sz="1600" b="1" i="1">
                                        <a:latin typeface="Cambria Math"/>
                                      </a:rPr>
                                      <m:t>𝟔</m:t>
                                    </m:r>
                                    <m:r>
                                      <a:rPr lang="en-US" sz="1600" b="1" i="1">
                                        <a:latin typeface="Cambria Math"/>
                                      </a:rPr>
                                      <m:t>(</m:t>
                                    </m:r>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en-US" sz="1600" b="1" i="1">
                                                <a:latin typeface="Cambria Math"/>
                                              </a:rPr>
                                              <m:t>𝑺</m:t>
                                            </m:r>
                                          </m:e>
                                        </m:acc>
                                      </m:e>
                                      <m:sub>
                                        <m:r>
                                          <a:rPr lang="en-US" sz="1600" b="1" i="1">
                                            <a:latin typeface="Cambria Math"/>
                                          </a:rPr>
                                          <m:t>𝒙𝒚</m:t>
                                        </m:r>
                                      </m:sub>
                                      <m:sup>
                                        <m:r>
                                          <a:rPr lang="en-US" sz="1600" b="1" i="1">
                                            <a:latin typeface="Cambria Math"/>
                                          </a:rPr>
                                          <m:t>𝟐</m:t>
                                        </m:r>
                                      </m:sup>
                                    </m:sSubSup>
                                    <m:r>
                                      <a:rPr lang="en-US" sz="1600" b="1" i="1">
                                        <a:latin typeface="Cambria Math"/>
                                      </a:rPr>
                                      <m:t>+</m:t>
                                    </m:r>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en-US" sz="1600" b="1" i="1">
                                                <a:latin typeface="Cambria Math"/>
                                              </a:rPr>
                                              <m:t>𝑺</m:t>
                                            </m:r>
                                          </m:e>
                                        </m:acc>
                                      </m:e>
                                      <m:sub>
                                        <m:r>
                                          <a:rPr lang="en-US" sz="1600" b="1" i="1">
                                            <a:latin typeface="Cambria Math"/>
                                          </a:rPr>
                                          <m:t>𝒚𝒛</m:t>
                                        </m:r>
                                      </m:sub>
                                      <m:sup>
                                        <m:r>
                                          <a:rPr lang="en-US" sz="1600" b="1" i="1">
                                            <a:latin typeface="Cambria Math"/>
                                          </a:rPr>
                                          <m:t>𝟐</m:t>
                                        </m:r>
                                      </m:sup>
                                    </m:sSubSup>
                                    <m:r>
                                      <a:rPr lang="en-US" sz="1600" b="1" i="1">
                                        <a:latin typeface="Cambria Math"/>
                                      </a:rPr>
                                      <m:t>+</m:t>
                                    </m:r>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en-US" sz="1600" b="1" i="1">
                                                <a:latin typeface="Cambria Math"/>
                                              </a:rPr>
                                              <m:t>𝑺</m:t>
                                            </m:r>
                                          </m:e>
                                        </m:acc>
                                      </m:e>
                                      <m:sub>
                                        <m:r>
                                          <a:rPr lang="en-US" sz="1600" b="1" i="1">
                                            <a:latin typeface="Cambria Math"/>
                                          </a:rPr>
                                          <m:t>𝒙𝒛</m:t>
                                        </m:r>
                                      </m:sub>
                                      <m:sup>
                                        <m:r>
                                          <a:rPr lang="en-US" sz="1600" b="1" i="1">
                                            <a:latin typeface="Cambria Math"/>
                                          </a:rPr>
                                          <m:t>𝟐</m:t>
                                        </m:r>
                                      </m:sup>
                                    </m:sSubSup>
                                    <m:r>
                                      <a:rPr lang="en-US" sz="1600" b="1" i="1">
                                        <a:latin typeface="Cambria Math"/>
                                      </a:rPr>
                                      <m:t>)</m:t>
                                    </m:r>
                                  </m:e>
                                </m:eqArr>
                              </m:e>
                            </m:d>
                          </m:e>
                        </m:rad>
                      </m:oMath>
                    </m:oMathPara>
                  </a14:m>
                  <a:endParaRPr lang="en-US" sz="1600" b="1" dirty="0"/>
                </a:p>
              </p:txBody>
            </p:sp>
          </mc:Choice>
          <mc:Fallback xmlns="">
            <p:sp>
              <p:nvSpPr>
                <p:cNvPr id="66" name="TextBox 65"/>
                <p:cNvSpPr txBox="1">
                  <a:spLocks noRot="1" noChangeAspect="1" noMove="1" noResize="1" noEditPoints="1" noAdjustHandles="1" noChangeArrowheads="1" noChangeShapeType="1" noTextEdit="1"/>
                </p:cNvSpPr>
                <p:nvPr/>
              </p:nvSpPr>
              <p:spPr>
                <a:xfrm>
                  <a:off x="4325452" y="4530682"/>
                  <a:ext cx="4748736" cy="819840"/>
                </a:xfrm>
                <a:prstGeom prst="rect">
                  <a:avLst/>
                </a:prstGeom>
                <a:blipFill>
                  <a:blip r:embed="rId5"/>
                  <a:stretch>
                    <a:fillRect/>
                  </a:stretch>
                </a:blipFill>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67" name="TextBox 66"/>
              <p:cNvSpPr txBox="1"/>
              <p:nvPr/>
            </p:nvSpPr>
            <p:spPr>
              <a:xfrm>
                <a:off x="3490649" y="5645252"/>
                <a:ext cx="4826239" cy="539315"/>
              </a:xfrm>
              <a:prstGeom prst="rect">
                <a:avLst/>
              </a:prstGeom>
              <a:noFill/>
            </p:spPr>
            <p:txBody>
              <a:bodyPr wrap="square" rtlCol="0">
                <a:spAutoFit/>
              </a:bodyPr>
              <a:lstStyle/>
              <a:p>
                <a:r>
                  <a:rPr lang="ru-RU" sz="2000" b="1" dirty="0">
                    <a:latin typeface="Calibri" pitchFamily="34" charset="0"/>
                    <a:cs typeface="Calibri" pitchFamily="34" charset="0"/>
                  </a:rPr>
                  <a:t>если</a:t>
                </a:r>
                <a:r>
                  <a:rPr lang="en-US" sz="2000" b="1" dirty="0"/>
                  <a:t> </a:t>
                </a:r>
                <a:r>
                  <a:rPr lang="ru-RU" sz="2000" b="1" dirty="0"/>
                  <a:t>   </a:t>
                </a:r>
                <a14:m>
                  <m:oMath xmlns:m="http://schemas.openxmlformats.org/officeDocument/2006/math">
                    <m:sSub>
                      <m:sSubPr>
                        <m:ctrlPr>
                          <a:rPr lang="en-US" sz="2000" b="1" i="1">
                            <a:latin typeface="Cambria Math" panose="02040503050406030204" pitchFamily="18" charset="0"/>
                          </a:rPr>
                        </m:ctrlPr>
                      </m:sSubPr>
                      <m:e>
                        <m:acc>
                          <m:accPr>
                            <m:chr m:val="̂"/>
                            <m:ctrlPr>
                              <a:rPr lang="en-US" sz="2000" b="1" i="1">
                                <a:latin typeface="Cambria Math" panose="02040503050406030204" pitchFamily="18" charset="0"/>
                              </a:rPr>
                            </m:ctrlPr>
                          </m:accPr>
                          <m:e>
                            <m:r>
                              <a:rPr lang="en-US" sz="2000" b="1" i="1">
                                <a:latin typeface="Cambria Math"/>
                              </a:rPr>
                              <m:t>𝝈</m:t>
                            </m:r>
                          </m:e>
                        </m:acc>
                      </m:e>
                      <m:sub>
                        <m:r>
                          <a:rPr lang="en-US" sz="2000" b="1" i="1">
                            <a:latin typeface="Cambria Math"/>
                          </a:rPr>
                          <m:t>𝒆</m:t>
                        </m:r>
                      </m:sub>
                    </m:sSub>
                    <m:r>
                      <a:rPr lang="en-US" sz="2000" b="1" i="1">
                        <a:latin typeface="Cambria Math"/>
                      </a:rPr>
                      <m:t>&gt;</m:t>
                    </m:r>
                    <m:sSub>
                      <m:sSubPr>
                        <m:ctrlPr>
                          <a:rPr lang="en-US" sz="2000" b="1" i="1">
                            <a:latin typeface="Cambria Math" panose="02040503050406030204" pitchFamily="18" charset="0"/>
                          </a:rPr>
                        </m:ctrlPr>
                      </m:sSubPr>
                      <m:e>
                        <m:r>
                          <a:rPr lang="en-US" sz="2000" b="1" i="1">
                            <a:latin typeface="Cambria Math"/>
                          </a:rPr>
                          <m:t>𝝈</m:t>
                        </m:r>
                      </m:e>
                      <m:sub>
                        <m:r>
                          <a:rPr lang="en-US" sz="2000" b="1" i="1">
                            <a:latin typeface="Cambria Math"/>
                          </a:rPr>
                          <m:t>𝒅</m:t>
                        </m:r>
                      </m:sub>
                    </m:sSub>
                  </m:oMath>
                </a14:m>
                <a:r>
                  <a:rPr lang="en-US" sz="2000" b="1" dirty="0"/>
                  <a:t>: </a:t>
                </a:r>
                <a14:m>
                  <m:oMath xmlns:m="http://schemas.openxmlformats.org/officeDocument/2006/math">
                    <m:sSub>
                      <m:sSubPr>
                        <m:ctrlPr>
                          <a:rPr lang="en-US" sz="2000" b="1" i="1">
                            <a:latin typeface="Cambria Math" panose="02040503050406030204" pitchFamily="18" charset="0"/>
                          </a:rPr>
                        </m:ctrlPr>
                      </m:sSubPr>
                      <m:e>
                        <m:r>
                          <a:rPr lang="ru-RU" sz="2000" b="1" i="1" smtClean="0">
                            <a:latin typeface="Cambria Math"/>
                          </a:rPr>
                          <m:t>  </m:t>
                        </m:r>
                        <m:r>
                          <a:rPr lang="en-US" sz="2000" b="1" i="1">
                            <a:latin typeface="Cambria Math"/>
                          </a:rPr>
                          <m:t>𝑺</m:t>
                        </m:r>
                      </m:e>
                      <m:sub>
                        <m:r>
                          <a:rPr lang="en-US" sz="2000" b="1" i="1">
                            <a:latin typeface="Cambria Math"/>
                          </a:rPr>
                          <m:t>𝜶𝜷</m:t>
                        </m:r>
                      </m:sub>
                    </m:sSub>
                    <m:r>
                      <a:rPr lang="en-US" sz="2000" b="1" i="1">
                        <a:latin typeface="Cambria Math"/>
                      </a:rPr>
                      <m:t>=</m:t>
                    </m:r>
                    <m:f>
                      <m:fPr>
                        <m:ctrlPr>
                          <a:rPr lang="en-US" sz="2000" b="1" i="1">
                            <a:latin typeface="Cambria Math" panose="02040503050406030204" pitchFamily="18" charset="0"/>
                          </a:rPr>
                        </m:ctrlPr>
                      </m:fPr>
                      <m:num>
                        <m:sSub>
                          <m:sSubPr>
                            <m:ctrlPr>
                              <a:rPr lang="en-US" sz="2000" b="1" i="1">
                                <a:latin typeface="Cambria Math" panose="02040503050406030204" pitchFamily="18" charset="0"/>
                              </a:rPr>
                            </m:ctrlPr>
                          </m:sSubPr>
                          <m:e>
                            <m:r>
                              <a:rPr lang="en-US" sz="2000" b="1" i="1">
                                <a:latin typeface="Cambria Math"/>
                              </a:rPr>
                              <m:t>𝝈</m:t>
                            </m:r>
                          </m:e>
                          <m:sub>
                            <m:r>
                              <a:rPr lang="en-US" sz="2000" b="1" i="1">
                                <a:latin typeface="Cambria Math"/>
                              </a:rPr>
                              <m:t>𝒅</m:t>
                            </m:r>
                          </m:sub>
                        </m:sSub>
                      </m:num>
                      <m:den>
                        <m:sSub>
                          <m:sSubPr>
                            <m:ctrlPr>
                              <a:rPr lang="en-US" sz="2000" b="1" i="1">
                                <a:latin typeface="Cambria Math" panose="02040503050406030204" pitchFamily="18" charset="0"/>
                              </a:rPr>
                            </m:ctrlPr>
                          </m:sSubPr>
                          <m:e>
                            <m:acc>
                              <m:accPr>
                                <m:chr m:val="̂"/>
                                <m:ctrlPr>
                                  <a:rPr lang="en-US" sz="2000" b="1" i="1">
                                    <a:latin typeface="Cambria Math" panose="02040503050406030204" pitchFamily="18" charset="0"/>
                                  </a:rPr>
                                </m:ctrlPr>
                              </m:accPr>
                              <m:e>
                                <m:r>
                                  <a:rPr lang="en-US" sz="2000" b="1" i="1">
                                    <a:latin typeface="Cambria Math"/>
                                  </a:rPr>
                                  <m:t>𝝈</m:t>
                                </m:r>
                              </m:e>
                            </m:acc>
                          </m:e>
                          <m:sub>
                            <m:r>
                              <a:rPr lang="en-US" sz="2000" b="1" i="1">
                                <a:latin typeface="Cambria Math"/>
                              </a:rPr>
                              <m:t>𝒆</m:t>
                            </m:r>
                          </m:sub>
                        </m:sSub>
                      </m:den>
                    </m:f>
                  </m:oMath>
                </a14:m>
                <a:r>
                  <a:rPr lang="en-US" sz="2000" b="1" dirty="0"/>
                  <a:t> </a:t>
                </a:r>
                <a14:m>
                  <m:oMath xmlns:m="http://schemas.openxmlformats.org/officeDocument/2006/math">
                    <m:sSub>
                      <m:sSubPr>
                        <m:ctrlPr>
                          <a:rPr lang="en-US" sz="2000" b="1" i="1">
                            <a:latin typeface="Cambria Math" panose="02040503050406030204" pitchFamily="18" charset="0"/>
                          </a:rPr>
                        </m:ctrlPr>
                      </m:sSubPr>
                      <m:e>
                        <m:acc>
                          <m:accPr>
                            <m:chr m:val="̂"/>
                            <m:ctrlPr>
                              <a:rPr lang="en-US" sz="2000" b="1" i="1">
                                <a:latin typeface="Cambria Math" panose="02040503050406030204" pitchFamily="18" charset="0"/>
                              </a:rPr>
                            </m:ctrlPr>
                          </m:accPr>
                          <m:e>
                            <m:r>
                              <a:rPr lang="en-US" sz="2000" b="1" i="1">
                                <a:latin typeface="Cambria Math"/>
                              </a:rPr>
                              <m:t>𝑺</m:t>
                            </m:r>
                          </m:e>
                        </m:acc>
                      </m:e>
                      <m:sub>
                        <m:r>
                          <a:rPr lang="en-US" sz="2000" b="1" i="1">
                            <a:latin typeface="Cambria Math"/>
                          </a:rPr>
                          <m:t>𝜶𝜷</m:t>
                        </m:r>
                      </m:sub>
                    </m:sSub>
                    <m:r>
                      <a:rPr lang="en-US" sz="2000" b="1">
                        <a:latin typeface="Cambria Math"/>
                      </a:rPr>
                      <m:t>,</m:t>
                    </m:r>
                  </m:oMath>
                </a14:m>
                <a:r>
                  <a:rPr lang="en-US" sz="2000" b="1" dirty="0"/>
                  <a:t> </a:t>
                </a:r>
                <a14:m>
                  <m:oMath xmlns:m="http://schemas.openxmlformats.org/officeDocument/2006/math">
                    <m:sSub>
                      <m:sSubPr>
                        <m:ctrlPr>
                          <a:rPr lang="en-US" sz="2000" b="1" i="1">
                            <a:latin typeface="Cambria Math" panose="02040503050406030204" pitchFamily="18" charset="0"/>
                          </a:rPr>
                        </m:ctrlPr>
                      </m:sSubPr>
                      <m:e>
                        <m:r>
                          <a:rPr lang="ru-RU" sz="2000" b="1" i="1" smtClean="0">
                            <a:latin typeface="Cambria Math"/>
                          </a:rPr>
                          <m:t>   </m:t>
                        </m:r>
                        <m:r>
                          <a:rPr lang="en-US" sz="2000" b="1" i="1">
                            <a:latin typeface="Cambria Math"/>
                          </a:rPr>
                          <m:t>𝝈</m:t>
                        </m:r>
                      </m:e>
                      <m:sub>
                        <m:r>
                          <a:rPr lang="en-US" sz="2000" b="1" i="1">
                            <a:latin typeface="Cambria Math"/>
                          </a:rPr>
                          <m:t>𝒆</m:t>
                        </m:r>
                      </m:sub>
                    </m:sSub>
                    <m:r>
                      <a:rPr lang="en-US" sz="2000" b="1" i="1">
                        <a:latin typeface="Cambria Math"/>
                      </a:rPr>
                      <m:t>=</m:t>
                    </m:r>
                    <m:sSub>
                      <m:sSubPr>
                        <m:ctrlPr>
                          <a:rPr lang="en-US" sz="2000" b="1" i="1">
                            <a:latin typeface="Cambria Math" panose="02040503050406030204" pitchFamily="18" charset="0"/>
                          </a:rPr>
                        </m:ctrlPr>
                      </m:sSubPr>
                      <m:e>
                        <m:r>
                          <a:rPr lang="en-US" sz="2000" b="1" i="1">
                            <a:latin typeface="Cambria Math"/>
                          </a:rPr>
                          <m:t>𝝈</m:t>
                        </m:r>
                      </m:e>
                      <m:sub>
                        <m:r>
                          <a:rPr lang="en-US" sz="2000" b="1" i="1">
                            <a:latin typeface="Cambria Math"/>
                          </a:rPr>
                          <m:t>𝒅</m:t>
                        </m:r>
                      </m:sub>
                    </m:sSub>
                  </m:oMath>
                </a14:m>
                <a:endParaRPr lang="en-US" sz="2000" b="1" dirty="0"/>
              </a:p>
            </p:txBody>
          </p:sp>
        </mc:Choice>
        <mc:Fallback xmlns="">
          <p:sp>
            <p:nvSpPr>
              <p:cNvPr id="67" name="TextBox 66"/>
              <p:cNvSpPr txBox="1">
                <a:spLocks noRot="1" noChangeAspect="1" noMove="1" noResize="1" noEditPoints="1" noAdjustHandles="1" noChangeArrowheads="1" noChangeShapeType="1" noTextEdit="1"/>
              </p:cNvSpPr>
              <p:nvPr/>
            </p:nvSpPr>
            <p:spPr>
              <a:xfrm>
                <a:off x="3490649" y="5645252"/>
                <a:ext cx="4826239" cy="539315"/>
              </a:xfrm>
              <a:prstGeom prst="rect">
                <a:avLst/>
              </a:prstGeom>
              <a:blipFill>
                <a:blip r:embed="rId6"/>
                <a:stretch>
                  <a:fillRect l="-13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Прямоугольник 52"/>
              <p:cNvSpPr/>
              <p:nvPr/>
            </p:nvSpPr>
            <p:spPr>
              <a:xfrm>
                <a:off x="4860300" y="1657116"/>
                <a:ext cx="2647969" cy="429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a:solidFill>
                                <a:srgbClr val="7030A0"/>
                              </a:solidFill>
                              <a:latin typeface="Cambria Math" panose="02040503050406030204" pitchFamily="18" charset="0"/>
                              <a:cs typeface="Calibri" pitchFamily="34" charset="0"/>
                            </a:rPr>
                          </m:ctrlPr>
                        </m:sSubPr>
                        <m:e>
                          <m:r>
                            <a:rPr lang="en-US" sz="2000" b="1" i="1">
                              <a:solidFill>
                                <a:srgbClr val="7030A0"/>
                              </a:solidFill>
                              <a:latin typeface="Cambria Math"/>
                              <a:cs typeface="Calibri" pitchFamily="34" charset="0"/>
                            </a:rPr>
                            <m:t>𝝈</m:t>
                          </m:r>
                        </m:e>
                        <m:sub>
                          <m:r>
                            <a:rPr lang="en-US" sz="2000" b="1" i="1">
                              <a:solidFill>
                                <a:srgbClr val="7030A0"/>
                              </a:solidFill>
                              <a:latin typeface="Cambria Math"/>
                              <a:cs typeface="Calibri" pitchFamily="34" charset="0"/>
                            </a:rPr>
                            <m:t>𝒅</m:t>
                          </m:r>
                        </m:sub>
                      </m:sSub>
                      <m:r>
                        <a:rPr lang="en-US" sz="2000" b="1" i="1">
                          <a:latin typeface="Cambria Math"/>
                          <a:cs typeface="Calibri" pitchFamily="34" charset="0"/>
                        </a:rPr>
                        <m:t>=</m:t>
                      </m:r>
                      <m:sSub>
                        <m:sSubPr>
                          <m:ctrlPr>
                            <a:rPr lang="en-US" sz="2000" b="1" i="1">
                              <a:solidFill>
                                <a:schemeClr val="accent1">
                                  <a:lumMod val="50000"/>
                                </a:schemeClr>
                              </a:solidFill>
                              <a:latin typeface="Cambria Math" panose="02040503050406030204" pitchFamily="18" charset="0"/>
                              <a:cs typeface="Calibri" pitchFamily="34" charset="0"/>
                            </a:rPr>
                          </m:ctrlPr>
                        </m:sSubPr>
                        <m:e>
                          <m:r>
                            <a:rPr lang="en-US" sz="2000" b="1" i="1">
                              <a:solidFill>
                                <a:schemeClr val="accent1">
                                  <a:lumMod val="50000"/>
                                </a:schemeClr>
                              </a:solidFill>
                              <a:latin typeface="Cambria Math"/>
                              <a:cs typeface="Calibri" pitchFamily="34" charset="0"/>
                            </a:rPr>
                            <m:t>𝝈</m:t>
                          </m:r>
                        </m:e>
                        <m:sub>
                          <m:r>
                            <a:rPr lang="en-US" sz="2000" b="1" i="1">
                              <a:solidFill>
                                <a:schemeClr val="accent1">
                                  <a:lumMod val="50000"/>
                                </a:schemeClr>
                              </a:solidFill>
                              <a:latin typeface="Cambria Math"/>
                              <a:cs typeface="Calibri" pitchFamily="34" charset="0"/>
                            </a:rPr>
                            <m:t>𝒊</m:t>
                          </m:r>
                        </m:sub>
                      </m:sSub>
                      <m:r>
                        <a:rPr lang="en-US" sz="2000" b="1" i="1">
                          <a:latin typeface="Cambria Math"/>
                          <a:cs typeface="Calibri" pitchFamily="34" charset="0"/>
                        </a:rPr>
                        <m:t>−</m:t>
                      </m:r>
                      <m:r>
                        <a:rPr lang="en-US" sz="2000" b="1" i="1">
                          <a:latin typeface="Cambria Math"/>
                          <a:cs typeface="Calibri" pitchFamily="34" charset="0"/>
                        </a:rPr>
                        <m:t>𝑫</m:t>
                      </m:r>
                      <m:r>
                        <a:rPr lang="en-US" sz="2000" b="1" i="1">
                          <a:latin typeface="Cambria Math"/>
                          <a:cs typeface="Calibri" pitchFamily="34" charset="0"/>
                        </a:rPr>
                        <m:t>(</m:t>
                      </m:r>
                      <m:sSub>
                        <m:sSubPr>
                          <m:ctrlPr>
                            <a:rPr lang="en-US" sz="2000" b="1" i="1">
                              <a:solidFill>
                                <a:schemeClr val="accent1">
                                  <a:lumMod val="50000"/>
                                </a:schemeClr>
                              </a:solidFill>
                              <a:latin typeface="Cambria Math" panose="02040503050406030204" pitchFamily="18" charset="0"/>
                              <a:cs typeface="Calibri" pitchFamily="34" charset="0"/>
                            </a:rPr>
                          </m:ctrlPr>
                        </m:sSubPr>
                        <m:e>
                          <m:r>
                            <a:rPr lang="en-US" sz="2000" b="1" i="1">
                              <a:solidFill>
                                <a:schemeClr val="accent1">
                                  <a:lumMod val="50000"/>
                                </a:schemeClr>
                              </a:solidFill>
                              <a:latin typeface="Cambria Math"/>
                              <a:cs typeface="Calibri" pitchFamily="34" charset="0"/>
                            </a:rPr>
                            <m:t>𝝈</m:t>
                          </m:r>
                        </m:e>
                        <m:sub>
                          <m:r>
                            <a:rPr lang="en-US" sz="2000" b="1" i="1">
                              <a:solidFill>
                                <a:schemeClr val="accent1">
                                  <a:lumMod val="50000"/>
                                </a:schemeClr>
                              </a:solidFill>
                              <a:latin typeface="Cambria Math"/>
                              <a:cs typeface="Calibri" pitchFamily="34" charset="0"/>
                            </a:rPr>
                            <m:t>𝒊</m:t>
                          </m:r>
                        </m:sub>
                      </m:sSub>
                      <m:r>
                        <a:rPr lang="en-US" sz="2000" b="1" i="1">
                          <a:latin typeface="Cambria Math"/>
                          <a:cs typeface="Calibri" pitchFamily="34" charset="0"/>
                        </a:rPr>
                        <m:t>−</m:t>
                      </m:r>
                      <m:sSub>
                        <m:sSubPr>
                          <m:ctrlPr>
                            <a:rPr lang="en-US" sz="2000" b="1" i="1">
                              <a:solidFill>
                                <a:srgbClr val="FF0000"/>
                              </a:solidFill>
                              <a:latin typeface="Cambria Math" panose="02040503050406030204" pitchFamily="18" charset="0"/>
                              <a:cs typeface="Calibri" pitchFamily="34" charset="0"/>
                            </a:rPr>
                          </m:ctrlPr>
                        </m:sSubPr>
                        <m:e>
                          <m:r>
                            <a:rPr lang="en-US" sz="2000" b="1" i="1">
                              <a:solidFill>
                                <a:srgbClr val="FF0000"/>
                              </a:solidFill>
                              <a:latin typeface="Cambria Math"/>
                              <a:cs typeface="Calibri" pitchFamily="34" charset="0"/>
                            </a:rPr>
                            <m:t>𝝈</m:t>
                          </m:r>
                        </m:e>
                        <m:sub>
                          <m:r>
                            <a:rPr lang="en-US" sz="2000" b="1" i="1">
                              <a:solidFill>
                                <a:srgbClr val="FF0000"/>
                              </a:solidFill>
                              <a:latin typeface="Cambria Math"/>
                              <a:cs typeface="Calibri" pitchFamily="34" charset="0"/>
                            </a:rPr>
                            <m:t>𝒇</m:t>
                          </m:r>
                        </m:sub>
                      </m:sSub>
                      <m:r>
                        <a:rPr lang="en-US" sz="2000" b="1" i="1">
                          <a:latin typeface="Cambria Math"/>
                          <a:cs typeface="Calibri" pitchFamily="34" charset="0"/>
                        </a:rPr>
                        <m:t>)</m:t>
                      </m:r>
                    </m:oMath>
                  </m:oMathPara>
                </a14:m>
                <a:endParaRPr lang="en-US" sz="2000" b="1" dirty="0">
                  <a:latin typeface="Calibri" pitchFamily="34" charset="0"/>
                  <a:cs typeface="Calibri" pitchFamily="34" charset="0"/>
                </a:endParaRPr>
              </a:p>
            </p:txBody>
          </p:sp>
        </mc:Choice>
        <mc:Fallback xmlns="">
          <p:sp>
            <p:nvSpPr>
              <p:cNvPr id="53" name="Прямоугольник 52"/>
              <p:cNvSpPr>
                <a:spLocks noRot="1" noChangeAspect="1" noMove="1" noResize="1" noEditPoints="1" noAdjustHandles="1" noChangeArrowheads="1" noChangeShapeType="1" noTextEdit="1"/>
              </p:cNvSpPr>
              <p:nvPr/>
            </p:nvSpPr>
            <p:spPr>
              <a:xfrm>
                <a:off x="4860300" y="1657116"/>
                <a:ext cx="2647969" cy="429220"/>
              </a:xfrm>
              <a:prstGeom prst="rect">
                <a:avLst/>
              </a:prstGeom>
              <a:blipFill>
                <a:blip r:embed="rId7"/>
                <a:stretch>
                  <a:fillRect b="-8571"/>
                </a:stretch>
              </a:blipFill>
            </p:spPr>
            <p:txBody>
              <a:bodyPr/>
              <a:lstStyle/>
              <a:p>
                <a:r>
                  <a:rPr lang="ru-RU">
                    <a:noFill/>
                  </a:rPr>
                  <a:t> </a:t>
                </a:r>
              </a:p>
            </p:txBody>
          </p:sp>
        </mc:Fallback>
      </mc:AlternateContent>
      <p:sp>
        <p:nvSpPr>
          <p:cNvPr id="18" name="TextBox 17"/>
          <p:cNvSpPr txBox="1"/>
          <p:nvPr/>
        </p:nvSpPr>
        <p:spPr>
          <a:xfrm>
            <a:off x="591678" y="4653136"/>
            <a:ext cx="3136200" cy="1323439"/>
          </a:xfrm>
          <a:prstGeom prst="rect">
            <a:avLst/>
          </a:prstGeom>
          <a:noFill/>
        </p:spPr>
        <p:txBody>
          <a:bodyPr wrap="square" rtlCol="0">
            <a:spAutoFit/>
          </a:bodyPr>
          <a:lstStyle/>
          <a:p>
            <a:r>
              <a:rPr lang="ru-RU" sz="2000" b="1" dirty="0"/>
              <a:t>Корректировка </a:t>
            </a:r>
            <a:r>
              <a:rPr lang="ru-RU" sz="2000" b="1" dirty="0" err="1"/>
              <a:t>девиаторов</a:t>
            </a:r>
            <a:r>
              <a:rPr lang="ru-RU" sz="2000" b="1" dirty="0"/>
              <a:t> </a:t>
            </a:r>
          </a:p>
          <a:p>
            <a:r>
              <a:rPr lang="ru-RU" sz="2000" b="1" dirty="0"/>
              <a:t>напряжений: </a:t>
            </a:r>
          </a:p>
          <a:p>
            <a:r>
              <a:rPr lang="ru-RU" sz="2000" b="1" dirty="0"/>
              <a:t>критерий </a:t>
            </a:r>
            <a:r>
              <a:rPr lang="ru-RU" sz="2000" b="1" dirty="0" err="1"/>
              <a:t>Мизеса</a:t>
            </a:r>
            <a:endParaRPr lang="ru-RU" sz="2000" b="1" dirty="0"/>
          </a:p>
        </p:txBody>
      </p:sp>
      <p:sp>
        <p:nvSpPr>
          <p:cNvPr id="19" name="Прямоугольник 18"/>
          <p:cNvSpPr/>
          <p:nvPr/>
        </p:nvSpPr>
        <p:spPr>
          <a:xfrm>
            <a:off x="611559" y="4668603"/>
            <a:ext cx="8178256" cy="1573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Footer Placeholder 4">
            <a:extLst>
              <a:ext uri="{FF2B5EF4-FFF2-40B4-BE49-F238E27FC236}">
                <a16:creationId xmlns:a16="http://schemas.microsoft.com/office/drawing/2014/main" id="{53C6A5A5-2EBC-E143-B3CA-70E381DA23B2}"/>
              </a:ext>
            </a:extLst>
          </p:cNvPr>
          <p:cNvSpPr>
            <a:spLocks noGrp="1"/>
          </p:cNvSpPr>
          <p:nvPr>
            <p:ph type="ftr" sz="quarter" idx="11"/>
          </p:nvPr>
        </p:nvSpPr>
        <p:spPr>
          <a:xfrm>
            <a:off x="1547664" y="6404022"/>
            <a:ext cx="5688632" cy="265338"/>
          </a:xfrm>
        </p:spPr>
        <p:txBody>
          <a:bodyPr/>
          <a:lstStyle/>
          <a:p>
            <a:pPr algn="r"/>
            <a:r>
              <a:rPr lang="en-US" dirty="0"/>
              <a:t>G. R. Johnson, T. J. Holmquist, Journal of Applied Physics </a:t>
            </a:r>
            <a:r>
              <a:rPr lang="en-US" b="1" dirty="0"/>
              <a:t>85, </a:t>
            </a:r>
            <a:r>
              <a:rPr lang="en-US" dirty="0"/>
              <a:t>8060 (1999)</a:t>
            </a:r>
          </a:p>
        </p:txBody>
      </p:sp>
      <p:sp>
        <p:nvSpPr>
          <p:cNvPr id="23" name="Slide Number Placeholder 5">
            <a:extLst>
              <a:ext uri="{FF2B5EF4-FFF2-40B4-BE49-F238E27FC236}">
                <a16:creationId xmlns:a16="http://schemas.microsoft.com/office/drawing/2014/main" id="{1019AE6E-E64A-6942-838C-65B4B270F69C}"/>
              </a:ext>
            </a:extLst>
          </p:cNvPr>
          <p:cNvSpPr>
            <a:spLocks noGrp="1"/>
          </p:cNvSpPr>
          <p:nvPr>
            <p:ph type="sldNum" sz="quarter" idx="12"/>
          </p:nvPr>
        </p:nvSpPr>
        <p:spPr>
          <a:xfrm>
            <a:off x="7092280" y="6597352"/>
            <a:ext cx="527720" cy="260649"/>
          </a:xfrm>
        </p:spPr>
        <p:txBody>
          <a:bodyPr/>
          <a:lstStyle/>
          <a:p>
            <a:fld id="{87DCAC94-A3A0-449A-A150-0B00F71F960E}" type="slidenum">
              <a:rPr lang="ru-RU" smtClean="0"/>
              <a:pPr/>
              <a:t>9</a:t>
            </a:fld>
            <a:endParaRPr lang="ru-RU"/>
          </a:p>
        </p:txBody>
      </p:sp>
      <p:sp>
        <p:nvSpPr>
          <p:cNvPr id="26" name="Заголовок 1">
            <a:extLst>
              <a:ext uri="{FF2B5EF4-FFF2-40B4-BE49-F238E27FC236}">
                <a16:creationId xmlns:a16="http://schemas.microsoft.com/office/drawing/2014/main" id="{9BD63DCE-E3BE-4D47-A5FA-DC0152480A59}"/>
              </a:ext>
            </a:extLst>
          </p:cNvPr>
          <p:cNvSpPr>
            <a:spLocks noGrp="1"/>
          </p:cNvSpPr>
          <p:nvPr>
            <p:ph type="title"/>
          </p:nvPr>
        </p:nvSpPr>
        <p:spPr>
          <a:xfrm>
            <a:off x="0" y="0"/>
            <a:ext cx="9144000" cy="588722"/>
          </a:xfrm>
          <a:gradFill flip="none" rotWithShape="1">
            <a:gsLst>
              <a:gs pos="0">
                <a:schemeClr val="tx2"/>
              </a:gs>
              <a:gs pos="100000">
                <a:schemeClr val="accent1"/>
              </a:gs>
            </a:gsLst>
            <a:lin ang="0" scaled="1"/>
            <a:tileRect/>
          </a:gradFill>
          <a:ln w="25400">
            <a:noFill/>
          </a:ln>
        </p:spPr>
        <p:txBody>
          <a:bodyPr>
            <a:noAutofit/>
          </a:bodyPr>
          <a:lstStyle/>
          <a:p>
            <a:r>
              <a:rPr lang="ru-RU" sz="3200" b="1" dirty="0">
                <a:solidFill>
                  <a:schemeClr val="bg1"/>
                </a:solidFill>
              </a:rPr>
              <a:t>Разрушение: изменение прочностных свойств</a:t>
            </a:r>
          </a:p>
        </p:txBody>
      </p:sp>
      <p:sp>
        <p:nvSpPr>
          <p:cNvPr id="29" name="TextBox 28">
            <a:extLst>
              <a:ext uri="{FF2B5EF4-FFF2-40B4-BE49-F238E27FC236}">
                <a16:creationId xmlns:a16="http://schemas.microsoft.com/office/drawing/2014/main" id="{DADBD642-A0F8-0F45-B90A-129C3DFF2672}"/>
              </a:ext>
            </a:extLst>
          </p:cNvPr>
          <p:cNvSpPr txBox="1"/>
          <p:nvPr/>
        </p:nvSpPr>
        <p:spPr>
          <a:xfrm>
            <a:off x="539551" y="776721"/>
            <a:ext cx="4269061" cy="400110"/>
          </a:xfrm>
          <a:prstGeom prst="rect">
            <a:avLst/>
          </a:prstGeom>
          <a:noFill/>
        </p:spPr>
        <p:txBody>
          <a:bodyPr wrap="square" rtlCol="0">
            <a:spAutoFit/>
          </a:bodyPr>
          <a:lstStyle/>
          <a:p>
            <a:r>
              <a:rPr lang="ru-RU" sz="2000" b="1" dirty="0">
                <a:latin typeface="Calibri" pitchFamily="34" charset="0"/>
                <a:cs typeface="Calibri" pitchFamily="34" charset="0"/>
              </a:rPr>
              <a:t>Модель Джонсона-</a:t>
            </a:r>
            <a:r>
              <a:rPr lang="ru-RU" sz="2000" b="1" dirty="0" err="1">
                <a:latin typeface="Calibri" pitchFamily="34" charset="0"/>
                <a:cs typeface="Calibri" pitchFamily="34" charset="0"/>
              </a:rPr>
              <a:t>Холмквиста</a:t>
            </a:r>
            <a:r>
              <a:rPr lang="ru-RU" sz="2000" b="1" dirty="0">
                <a:latin typeface="Calibri" pitchFamily="34" charset="0"/>
                <a:cs typeface="Calibri" pitchFamily="34" charset="0"/>
              </a:rPr>
              <a:t> </a:t>
            </a:r>
            <a:r>
              <a:rPr lang="en-US" sz="2000" b="1" dirty="0">
                <a:latin typeface="Calibri" pitchFamily="34" charset="0"/>
                <a:cs typeface="Calibri" pitchFamily="34" charset="0"/>
              </a:rPr>
              <a:t>(JH)</a:t>
            </a:r>
          </a:p>
        </p:txBody>
      </p:sp>
      <p:sp>
        <p:nvSpPr>
          <p:cNvPr id="31" name="TextBox 30">
            <a:extLst>
              <a:ext uri="{FF2B5EF4-FFF2-40B4-BE49-F238E27FC236}">
                <a16:creationId xmlns:a16="http://schemas.microsoft.com/office/drawing/2014/main" id="{1E115FBD-E747-2C42-AFEE-D640C08DC18B}"/>
              </a:ext>
            </a:extLst>
          </p:cNvPr>
          <p:cNvSpPr txBox="1"/>
          <p:nvPr/>
        </p:nvSpPr>
        <p:spPr>
          <a:xfrm>
            <a:off x="4808613" y="1232379"/>
            <a:ext cx="3722592" cy="400110"/>
          </a:xfrm>
          <a:prstGeom prst="rect">
            <a:avLst/>
          </a:prstGeom>
          <a:noFill/>
        </p:spPr>
        <p:txBody>
          <a:bodyPr wrap="square" rtlCol="0">
            <a:spAutoFit/>
          </a:bodyPr>
          <a:lstStyle/>
          <a:p>
            <a:r>
              <a:rPr lang="ru-RU" sz="2000" b="1" dirty="0">
                <a:latin typeface="Calibri" pitchFamily="34" charset="0"/>
                <a:cs typeface="Calibri" pitchFamily="34" charset="0"/>
              </a:rPr>
              <a:t>Предел прочности керамики:</a:t>
            </a:r>
            <a:endParaRPr lang="en-US" sz="2000" b="1" dirty="0">
              <a:latin typeface="Calibri" pitchFamily="34" charset="0"/>
              <a:cs typeface="Calibri" pitchFamily="34" charset="0"/>
            </a:endParaRPr>
          </a:p>
        </p:txBody>
      </p:sp>
      <p:pic>
        <p:nvPicPr>
          <p:cNvPr id="21" name="Picture 2" descr="Z:\home\cepera\Conferences\2017\SCCM-2017\presentation\pics\JH_sigma_P_scheme.png">
            <a:extLst>
              <a:ext uri="{FF2B5EF4-FFF2-40B4-BE49-F238E27FC236}">
                <a16:creationId xmlns:a16="http://schemas.microsoft.com/office/drawing/2014/main" id="{7B52C8FE-8DFC-8C4B-BCDE-B107FA96C6E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3910" y="1232379"/>
            <a:ext cx="4323609" cy="3283828"/>
          </a:xfrm>
          <a:prstGeom prst="rect">
            <a:avLst/>
          </a:prstGeom>
          <a:noFill/>
          <a:extLst>
            <a:ext uri="{909E8E84-426E-40DD-AFC4-6F175D3DCCD1}">
              <a14:hiddenFill xmlns:a14="http://schemas.microsoft.com/office/drawing/2010/main">
                <a:solidFill>
                  <a:srgbClr val="FFFFFF"/>
                </a:solidFill>
              </a14:hiddenFill>
            </a:ext>
          </a:extLst>
        </p:spPr>
      </p:pic>
      <p:sp>
        <p:nvSpPr>
          <p:cNvPr id="24" name="Date Placeholder 3">
            <a:extLst>
              <a:ext uri="{FF2B5EF4-FFF2-40B4-BE49-F238E27FC236}">
                <a16:creationId xmlns:a16="http://schemas.microsoft.com/office/drawing/2014/main" id="{91A794B2-AD4D-B74F-9803-658FD5020F2E}"/>
              </a:ext>
            </a:extLst>
          </p:cNvPr>
          <p:cNvSpPr>
            <a:spLocks noGrp="1"/>
          </p:cNvSpPr>
          <p:nvPr>
            <p:ph type="dt" sz="half" idx="10"/>
          </p:nvPr>
        </p:nvSpPr>
        <p:spPr>
          <a:xfrm>
            <a:off x="755576" y="6356350"/>
            <a:ext cx="2133600" cy="365125"/>
          </a:xfrm>
        </p:spPr>
        <p:txBody>
          <a:bodyPr/>
          <a:lstStyle/>
          <a:p>
            <a:fld id="{AC71D93D-181F-4D1C-8464-A614EBB6AAAC}" type="datetime1">
              <a:rPr lang="ru-RU" smtClean="0"/>
              <a:pPr/>
              <a:t>20.03.2019</a:t>
            </a:fld>
            <a:endParaRPr lang="ru-RU"/>
          </a:p>
        </p:txBody>
      </p:sp>
    </p:spTree>
    <p:extLst>
      <p:ext uri="{BB962C8B-B14F-4D97-AF65-F5344CB8AC3E}">
        <p14:creationId xmlns:p14="http://schemas.microsoft.com/office/powerpoint/2010/main" val="326198126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9306</TotalTime>
  <Words>2406</Words>
  <Application>Microsoft Macintosh PowerPoint</Application>
  <PresentationFormat>On-screen Show (4:3)</PresentationFormat>
  <Paragraphs>274</Paragraphs>
  <Slides>28</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Cambria Math</vt:lpstr>
      <vt:lpstr>Тема Office</vt:lpstr>
      <vt:lpstr>Континуальные модели карбида бора и стали для моделирования экспериментов по взрывному обжатию сферических оболочек</vt:lpstr>
      <vt:lpstr>PowerPoint Presentation</vt:lpstr>
      <vt:lpstr>PowerPoint Presentation</vt:lpstr>
      <vt:lpstr>Одноосное сжатие железа</vt:lpstr>
      <vt:lpstr>Одноосное сжатие карбида бора</vt:lpstr>
      <vt:lpstr>Сферическое обжатие стальных оболочек</vt:lpstr>
      <vt:lpstr>Сферическое обжатие карбида бора</vt:lpstr>
      <vt:lpstr>PowerPoint Presentation</vt:lpstr>
      <vt:lpstr>Разрушение: изменение прочностных свойств</vt:lpstr>
      <vt:lpstr>Разрушение: изменение прочностных свойств</vt:lpstr>
      <vt:lpstr>PowerPoint Presentation</vt:lpstr>
      <vt:lpstr>PowerPoint Presentation</vt:lpstr>
      <vt:lpstr>PowerPoint Presentation</vt:lpstr>
      <vt:lpstr>PowerPoint Presentation</vt:lpstr>
      <vt:lpstr>PowerPoint Presentation</vt:lpstr>
      <vt:lpstr>Эксперимент ВНИИЭФ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properties of solid and liquid copper with hot electrons</dc:title>
  <dc:creator>70-mkp</dc:creator>
  <cp:lastModifiedBy>Sergey Dyachkov</cp:lastModifiedBy>
  <cp:revision>695</cp:revision>
  <dcterms:created xsi:type="dcterms:W3CDTF">2015-11-24T06:44:04Z</dcterms:created>
  <dcterms:modified xsi:type="dcterms:W3CDTF">2019-03-20T03:05:48Z</dcterms:modified>
</cp:coreProperties>
</file>